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5" r:id="rId2"/>
    <p:sldId id="457" r:id="rId3"/>
    <p:sldId id="458" r:id="rId4"/>
    <p:sldId id="459" r:id="rId5"/>
    <p:sldId id="464" r:id="rId6"/>
    <p:sldId id="461" r:id="rId7"/>
    <p:sldId id="462" r:id="rId8"/>
    <p:sldId id="463" r:id="rId9"/>
  </p:sldIdLst>
  <p:sldSz cx="9144000" cy="6858000" type="screen4x3"/>
  <p:notesSz cx="6797675" cy="99282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CAA"/>
    <a:srgbClr val="FF0066"/>
    <a:srgbClr val="A00AE5"/>
    <a:srgbClr val="2AA53C"/>
    <a:srgbClr val="E53E26"/>
    <a:srgbClr val="E5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89" autoAdjust="0"/>
  </p:normalViewPr>
  <p:slideViewPr>
    <p:cSldViewPr>
      <p:cViewPr varScale="1">
        <p:scale>
          <a:sx n="97" d="100"/>
          <a:sy n="97" d="100"/>
        </p:scale>
        <p:origin x="1070" y="6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098557-A871-453A-9071-73F6F7F4BE9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7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908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7D244-D7A8-4754-85B1-C84CA75F3C3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446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36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15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13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97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08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85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40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244-D7A8-4754-85B1-C84CA75F3C3B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24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2664-8BF1-4D71-8AC6-D8F38A9CCC2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MTM_Bakgrundsbild_ljus.jpg"/>
          <p:cNvPicPr>
            <a:picLocks noChangeAspect="1"/>
          </p:cNvPicPr>
          <p:nvPr userDrawn="1"/>
        </p:nvPicPr>
        <p:blipFill>
          <a:blip r:embed="rId2" cstate="print"/>
          <a:srcRect l="18333" t="19546" r="29497" b="18625"/>
          <a:stretch>
            <a:fillRect/>
          </a:stretch>
        </p:blipFill>
        <p:spPr>
          <a:xfrm>
            <a:off x="152400" y="152400"/>
            <a:ext cx="8839200" cy="6553200"/>
          </a:xfrm>
          <a:prstGeom prst="roundRect">
            <a:avLst>
              <a:gd name="adj" fmla="val 1338"/>
            </a:avLst>
          </a:prstGeom>
        </p:spPr>
      </p:pic>
      <p:pic>
        <p:nvPicPr>
          <p:cNvPr id="8" name="Bildobjekt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03550"/>
            <a:ext cx="44354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412" y="4797152"/>
            <a:ext cx="3132286" cy="15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07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813-C161-4357-81AC-4E8EBE6A192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3D27-D2F0-417E-A85B-6DCC8A3F5CD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9D4-3C18-4EC4-AF9F-ECA3F7636AF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4D5C-2EA2-4C6C-8022-814BABCE48C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7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A735-8DDA-453D-9A2F-7C7AEDA76F7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4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807D-DB64-471B-A87D-40C40EBC1A8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0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 userDrawn="1"/>
        </p:nvSpPr>
        <p:spPr>
          <a:xfrm>
            <a:off x="179512" y="6165304"/>
            <a:ext cx="8839200" cy="609600"/>
          </a:xfrm>
          <a:prstGeom prst="round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8" name="Ellips 7"/>
          <p:cNvSpPr/>
          <p:nvPr userDrawn="1"/>
        </p:nvSpPr>
        <p:spPr>
          <a:xfrm>
            <a:off x="196528" y="6429970"/>
            <a:ext cx="127000" cy="127000"/>
          </a:xfrm>
          <a:prstGeom prst="ellipse">
            <a:avLst/>
          </a:prstGeom>
          <a:solidFill>
            <a:srgbClr val="9022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srgbClr val="000000"/>
              </a:solidFill>
              <a:latin typeface="Variable" pitchFamily="-84" charset="0"/>
              <a:ea typeface="ＭＳ Ｐゴシック" pitchFamily="-84" charset="-128"/>
            </a:endParaRPr>
          </a:p>
        </p:txBody>
      </p:sp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053" y="6390283"/>
            <a:ext cx="755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sidfot 5"/>
          <p:cNvSpPr>
            <a:spLocks noGrp="1"/>
          </p:cNvSpPr>
          <p:nvPr>
            <p:ph type="ftr" sz="quarter" idx="13"/>
          </p:nvPr>
        </p:nvSpPr>
        <p:spPr>
          <a:xfrm>
            <a:off x="323528" y="6309320"/>
            <a:ext cx="80835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sidfot 5"/>
          <p:cNvSpPr>
            <a:spLocks noGrp="1"/>
          </p:cNvSpPr>
          <p:nvPr>
            <p:ph type="ftr" sz="quarter" idx="13"/>
          </p:nvPr>
        </p:nvSpPr>
        <p:spPr>
          <a:xfrm>
            <a:off x="323528" y="6309320"/>
            <a:ext cx="80835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1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CC4-2B5D-41B2-B00B-C920C75EDDF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179512" y="6165304"/>
            <a:ext cx="8839200" cy="609600"/>
          </a:xfrm>
          <a:prstGeom prst="round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7" name="Ellips 6"/>
          <p:cNvSpPr/>
          <p:nvPr userDrawn="1"/>
        </p:nvSpPr>
        <p:spPr>
          <a:xfrm>
            <a:off x="196528" y="6429970"/>
            <a:ext cx="127000" cy="127000"/>
          </a:xfrm>
          <a:prstGeom prst="ellipse">
            <a:avLst/>
          </a:prstGeom>
          <a:solidFill>
            <a:srgbClr val="9022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srgbClr val="000000"/>
              </a:solidFill>
              <a:latin typeface="Variable" pitchFamily="-84" charset="0"/>
              <a:ea typeface="ＭＳ Ｐゴシック" pitchFamily="-84" charset="-128"/>
            </a:endParaRPr>
          </a:p>
        </p:txBody>
      </p:sp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053" y="6390283"/>
            <a:ext cx="755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>
            <a:lvl1pPr>
              <a:defRPr sz="2800" baseline="0">
                <a:latin typeface="Variable"/>
              </a:defRPr>
            </a:lvl1pPr>
            <a:lvl2pPr>
              <a:defRPr sz="2400" baseline="0">
                <a:latin typeface="Variable"/>
              </a:defRPr>
            </a:lvl2pPr>
            <a:lvl3pPr>
              <a:defRPr sz="2000" baseline="0">
                <a:latin typeface="Variable"/>
              </a:defRPr>
            </a:lvl3pPr>
            <a:lvl4pPr>
              <a:defRPr sz="1800" baseline="0">
                <a:latin typeface="Variable"/>
              </a:defRPr>
            </a:lvl4pPr>
            <a:lvl5pPr>
              <a:defRPr sz="1800" baseline="0">
                <a:latin typeface="Variabl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sidfot 5"/>
          <p:cNvSpPr txBox="1">
            <a:spLocks/>
          </p:cNvSpPr>
          <p:nvPr userDrawn="1"/>
        </p:nvSpPr>
        <p:spPr>
          <a:xfrm>
            <a:off x="323528" y="6309320"/>
            <a:ext cx="808355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The future of accessible information services in Sweden |  2013-10-15  |  Jesper Klein|  jesper.klein@mtm.se</a:t>
            </a:r>
            <a:endParaRPr lang="sv-SE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87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0AB7-3DF4-4792-AA71-E06431F285F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6FD-5FD8-4FDA-A863-C131940141E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1C64-9F77-4657-8ECE-CAE0A9E4DF0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7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D857-D252-4C74-B513-35661062AC5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890B6C-0EB1-4048-B3A8-EB1CD89E7C8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2014-08-26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IFLA  Lyon  LPD  Bitte Kronkvist  MTM  August 18th 2014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B9D12-AFD3-4A1F-9AE6-C404953B049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4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tte.kronkvist@mtm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764705"/>
            <a:ext cx="8363272" cy="19442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sv-SE" sz="5700" dirty="0" err="1">
                <a:solidFill>
                  <a:srgbClr val="AA1CAA"/>
                </a:solidFill>
                <a:latin typeface="+mj-lt"/>
                <a:ea typeface="+mj-ea"/>
                <a:cs typeface="+mj-cs"/>
              </a:rPr>
              <a:t>Everyday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5700" dirty="0">
                <a:solidFill>
                  <a:srgbClr val="AA1CAA"/>
                </a:solidFill>
                <a:latin typeface="+mj-lt"/>
                <a:ea typeface="+mj-ea"/>
                <a:cs typeface="+mj-cs"/>
              </a:rPr>
              <a:t>Life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5700" dirty="0" err="1">
                <a:solidFill>
                  <a:srgbClr val="AA1CAA"/>
                </a:solidFill>
                <a:latin typeface="+mj-lt"/>
                <a:ea typeface="+mj-ea"/>
                <a:cs typeface="+mj-cs"/>
              </a:rPr>
              <a:t>of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5700" dirty="0">
                <a:solidFill>
                  <a:srgbClr val="AA1CAA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5700" dirty="0">
                <a:solidFill>
                  <a:srgbClr val="AA1CAA"/>
                </a:solidFill>
                <a:latin typeface="+mj-lt"/>
                <a:ea typeface="+mj-ea"/>
                <a:cs typeface="+mj-cs"/>
              </a:rPr>
              <a:t>Apple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5700" dirty="0" err="1">
                <a:solidFill>
                  <a:srgbClr val="AA1CAA"/>
                </a:solidFill>
                <a:latin typeface="+mj-lt"/>
                <a:ea typeface="+mj-ea"/>
                <a:cs typeface="+mj-cs"/>
              </a:rPr>
              <a:t>Shelf</a:t>
            </a:r>
            <a:r>
              <a:rPr lang="sv-SE" sz="57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3600" dirty="0" smtClean="0">
                <a:solidFill>
                  <a:schemeClr val="accent4">
                    <a:lumMod val="75000"/>
                  </a:schemeClr>
                </a:solidFill>
              </a:rPr>
              <a:t>Public </a:t>
            </a:r>
            <a:r>
              <a:rPr lang="sv-SE" sz="3600" dirty="0" err="1" smtClean="0">
                <a:solidFill>
                  <a:schemeClr val="accent4">
                    <a:lumMod val="75000"/>
                  </a:schemeClr>
                </a:solidFill>
              </a:rPr>
              <a:t>Libraries</a:t>
            </a:r>
            <a:r>
              <a:rPr lang="sv-SE" sz="3600" dirty="0" smtClean="0">
                <a:solidFill>
                  <a:schemeClr val="accent4">
                    <a:lumMod val="75000"/>
                  </a:schemeClr>
                </a:solidFill>
              </a:rPr>
              <a:t>’ </a:t>
            </a:r>
            <a:r>
              <a:rPr lang="sv-SE" sz="3600" dirty="0" err="1" smtClean="0">
                <a:solidFill>
                  <a:schemeClr val="accent4">
                    <a:lumMod val="75000"/>
                  </a:schemeClr>
                </a:solidFill>
              </a:rPr>
              <a:t>Work</a:t>
            </a:r>
            <a:r>
              <a:rPr lang="sv-SE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sz="3600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sv-SE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3600" dirty="0" err="1" smtClean="0">
                <a:solidFill>
                  <a:schemeClr val="accent4">
                    <a:lumMod val="75000"/>
                  </a:schemeClr>
                </a:solidFill>
              </a:rPr>
              <a:t>Accessible</a:t>
            </a:r>
            <a:r>
              <a:rPr lang="sv-SE" sz="3600" dirty="0" smtClean="0">
                <a:solidFill>
                  <a:schemeClr val="accent4">
                    <a:lumMod val="75000"/>
                  </a:schemeClr>
                </a:solidFill>
              </a:rPr>
              <a:t> Media for Children</a:t>
            </a:r>
            <a:endParaRPr lang="sv-S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85" y="5877272"/>
            <a:ext cx="1175396" cy="490226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496137" y="357301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Bitte Kronkvist</a:t>
            </a:r>
          </a:p>
          <a:p>
            <a:r>
              <a:rPr lang="sv-SE" sz="1600" dirty="0" smtClean="0"/>
              <a:t>Swedish Agency for </a:t>
            </a:r>
            <a:r>
              <a:rPr lang="sv-SE" sz="1600" dirty="0" err="1" smtClean="0"/>
              <a:t>Accessible</a:t>
            </a:r>
            <a:r>
              <a:rPr lang="sv-SE" sz="1600" dirty="0" smtClean="0"/>
              <a:t> Media, MTM</a:t>
            </a:r>
          </a:p>
          <a:p>
            <a:r>
              <a:rPr lang="sv-SE" sz="1600" dirty="0" smtClean="0"/>
              <a:t>IFLA, Lyon, August 18th, 2014</a:t>
            </a:r>
            <a:endParaRPr lang="sv-SE" sz="1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0" y="1748562"/>
            <a:ext cx="3266573" cy="46189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23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8413" y="989857"/>
            <a:ext cx="4690864" cy="1143000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solidFill>
                  <a:schemeClr val="accent4">
                    <a:lumMod val="75000"/>
                  </a:schemeClr>
                </a:solidFill>
              </a:rPr>
              <a:t>Apple </a:t>
            </a:r>
            <a:r>
              <a:rPr lang="sv-SE" dirty="0" err="1" smtClean="0">
                <a:solidFill>
                  <a:schemeClr val="accent4">
                    <a:lumMod val="75000"/>
                  </a:schemeClr>
                </a:solidFill>
              </a:rPr>
              <a:t>shelf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1220" y="2060848"/>
            <a:ext cx="4594127" cy="4091751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>
                <a:latin typeface="Variable Black" panose="02000503020000020004" pitchFamily="50" charset="0"/>
              </a:rPr>
              <a:t>the libraries responsibility and mission towards children with print disabil</a:t>
            </a:r>
            <a:r>
              <a:rPr lang="en-US" sz="3300" dirty="0" smtClean="0">
                <a:latin typeface="Variable Black" panose="02000503020000020004" pitchFamily="50" charset="0"/>
              </a:rPr>
              <a:t>ities</a:t>
            </a:r>
          </a:p>
          <a:p>
            <a:pPr marL="0" indent="0">
              <a:buNone/>
            </a:pPr>
            <a:endParaRPr lang="en-US" sz="1300" dirty="0" smtClean="0">
              <a:latin typeface="Variable Black" panose="02000503020000020004" pitchFamily="50" charset="0"/>
            </a:endParaRPr>
          </a:p>
          <a:p>
            <a:r>
              <a:rPr lang="en-US" sz="3800" dirty="0" smtClean="0">
                <a:latin typeface="Variable Black" panose="02000503020000020004" pitchFamily="50" charset="0"/>
              </a:rPr>
              <a:t>a dedicated shelf </a:t>
            </a:r>
            <a:r>
              <a:rPr lang="en-US" sz="3800" dirty="0">
                <a:latin typeface="Variable Black" panose="02000503020000020004" pitchFamily="50" charset="0"/>
              </a:rPr>
              <a:t>in the library's children's </a:t>
            </a:r>
            <a:r>
              <a:rPr lang="en-US" sz="3800" dirty="0" smtClean="0">
                <a:latin typeface="Variable Black" panose="02000503020000020004" pitchFamily="50" charset="0"/>
              </a:rPr>
              <a:t>section</a:t>
            </a:r>
          </a:p>
          <a:p>
            <a:endParaRPr lang="en-US" sz="1300" dirty="0" smtClean="0">
              <a:latin typeface="Variable Black" panose="02000503020000020004" pitchFamily="50" charset="0"/>
            </a:endParaRPr>
          </a:p>
          <a:p>
            <a:r>
              <a:rPr lang="en-US" sz="3800" dirty="0">
                <a:latin typeface="Variable Black" panose="02000503020000020004" pitchFamily="50" charset="0"/>
              </a:rPr>
              <a:t>t</a:t>
            </a:r>
            <a:r>
              <a:rPr lang="en-US" sz="3800" dirty="0" smtClean="0">
                <a:latin typeface="Variable Black" panose="02000503020000020004" pitchFamily="50" charset="0"/>
              </a:rPr>
              <a:t>he </a:t>
            </a:r>
            <a:r>
              <a:rPr lang="en-US" sz="3800" dirty="0" err="1" smtClean="0">
                <a:latin typeface="Variable Black" panose="02000503020000020004" pitchFamily="50" charset="0"/>
              </a:rPr>
              <a:t>shelfs</a:t>
            </a:r>
            <a:r>
              <a:rPr lang="en-US" sz="3800" dirty="0" smtClean="0">
                <a:latin typeface="Variable Black" panose="02000503020000020004" pitchFamily="50" charset="0"/>
              </a:rPr>
              <a:t> contain </a:t>
            </a:r>
          </a:p>
          <a:p>
            <a:pPr lvl="1"/>
            <a:r>
              <a:rPr lang="en-US" sz="2900" dirty="0">
                <a:latin typeface="Variable Black" panose="02000503020000020004" pitchFamily="50" charset="0"/>
              </a:rPr>
              <a:t>various </a:t>
            </a:r>
            <a:r>
              <a:rPr lang="en-US" sz="2900" dirty="0" smtClean="0">
                <a:latin typeface="Variable Black" panose="02000503020000020004" pitchFamily="50" charset="0"/>
              </a:rPr>
              <a:t>formats of accessible </a:t>
            </a:r>
            <a:r>
              <a:rPr lang="en-US" sz="2900" dirty="0">
                <a:latin typeface="Variable Black" panose="02000503020000020004" pitchFamily="50" charset="0"/>
              </a:rPr>
              <a:t>media  </a:t>
            </a:r>
          </a:p>
          <a:p>
            <a:pPr lvl="1"/>
            <a:r>
              <a:rPr lang="en-US" sz="2900" dirty="0">
                <a:latin typeface="Variable Black" panose="02000503020000020004" pitchFamily="50" charset="0"/>
              </a:rPr>
              <a:t>information about disabilities and language </a:t>
            </a:r>
            <a:r>
              <a:rPr lang="en-US" sz="2900" dirty="0" smtClean="0">
                <a:latin typeface="Variable Black" panose="02000503020000020004" pitchFamily="50" charset="0"/>
              </a:rPr>
              <a:t>development</a:t>
            </a:r>
          </a:p>
          <a:p>
            <a:pPr marL="457200" lvl="1" indent="0">
              <a:buNone/>
            </a:pPr>
            <a:endParaRPr lang="en-US" sz="1300" dirty="0">
              <a:latin typeface="Variable Black" panose="02000503020000020004" pitchFamily="50" charset="0"/>
            </a:endParaRPr>
          </a:p>
          <a:p>
            <a:r>
              <a:rPr lang="en-US" sz="3800" dirty="0">
                <a:latin typeface="Variable Black" panose="02000503020000020004" pitchFamily="50" charset="0"/>
              </a:rPr>
              <a:t>t</a:t>
            </a:r>
            <a:r>
              <a:rPr lang="en-US" sz="3800" dirty="0" smtClean="0">
                <a:latin typeface="Variable Black" panose="02000503020000020004" pitchFamily="50" charset="0"/>
              </a:rPr>
              <a:t>arget </a:t>
            </a:r>
            <a:r>
              <a:rPr lang="en-US" sz="3800" dirty="0">
                <a:latin typeface="Variable Black" panose="02000503020000020004" pitchFamily="50" charset="0"/>
              </a:rPr>
              <a:t>group </a:t>
            </a:r>
          </a:p>
          <a:p>
            <a:pPr lvl="1"/>
            <a:r>
              <a:rPr lang="en-US" sz="2900" dirty="0">
                <a:latin typeface="Variable Black" panose="02000503020000020004" pitchFamily="50" charset="0"/>
              </a:rPr>
              <a:t>persons with print disabilities, </a:t>
            </a:r>
          </a:p>
          <a:p>
            <a:pPr lvl="1"/>
            <a:r>
              <a:rPr lang="en-US" sz="2900" dirty="0">
                <a:latin typeface="Variable Black" panose="02000503020000020004" pitchFamily="50" charset="0"/>
              </a:rPr>
              <a:t>parents, teachers, students</a:t>
            </a:r>
          </a:p>
          <a:p>
            <a:pPr marL="457200" lvl="1" indent="0">
              <a:buNone/>
            </a:pPr>
            <a:endParaRPr lang="en-US" sz="1300" dirty="0" smtClean="0">
              <a:latin typeface="Variable Black" panose="02000503020000020004" pitchFamily="50" charset="0"/>
            </a:endParaRPr>
          </a:p>
          <a:p>
            <a:r>
              <a:rPr lang="en-US" sz="3800" dirty="0">
                <a:latin typeface="Variable Black" panose="02000503020000020004" pitchFamily="50" charset="0"/>
              </a:rPr>
              <a:t>s</a:t>
            </a:r>
            <a:r>
              <a:rPr lang="en-US" sz="3800" dirty="0" smtClean="0">
                <a:latin typeface="Variable Black" panose="02000503020000020004" pitchFamily="50" charset="0"/>
              </a:rPr>
              <a:t>upport to </a:t>
            </a:r>
            <a:r>
              <a:rPr lang="en-US" sz="3800" dirty="0">
                <a:latin typeface="Variable Black" panose="02000503020000020004" pitchFamily="50" charset="0"/>
              </a:rPr>
              <a:t>libraries in their work with </a:t>
            </a:r>
            <a:endParaRPr lang="en-US" sz="3800" dirty="0" smtClean="0">
              <a:latin typeface="Variable Black" panose="02000503020000020004" pitchFamily="50" charset="0"/>
            </a:endParaRPr>
          </a:p>
          <a:p>
            <a:pPr lvl="1"/>
            <a:r>
              <a:rPr lang="en-US" sz="2900" dirty="0">
                <a:latin typeface="Variable Black" panose="02000503020000020004" pitchFamily="50" charset="0"/>
              </a:rPr>
              <a:t>accessible media, </a:t>
            </a:r>
          </a:p>
          <a:p>
            <a:pPr lvl="1">
              <a:spcAft>
                <a:spcPts val="600"/>
              </a:spcAft>
            </a:pPr>
            <a:r>
              <a:rPr lang="en-US" sz="2900" dirty="0">
                <a:latin typeface="Variable Black" panose="02000503020000020004" pitchFamily="50" charset="0"/>
              </a:rPr>
              <a:t>language development and reading promotion for children with print disabilities </a:t>
            </a: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237311"/>
            <a:ext cx="1175396" cy="484163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67544" y="6598918"/>
            <a:ext cx="3968080" cy="245111"/>
          </a:xfrm>
        </p:spPr>
        <p:txBody>
          <a:bodyPr/>
          <a:lstStyle/>
          <a:p>
            <a:pPr algn="l"/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IFLA  Lyon  LPD  Bitte Kronkvist  MTM  August 18th 2014</a:t>
            </a:r>
            <a:endParaRPr lang="sv-SE" sz="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7" y="26292"/>
            <a:ext cx="4092674" cy="61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388" y="2245255"/>
            <a:ext cx="33447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900" dirty="0" smtClean="0">
                <a:solidFill>
                  <a:schemeClr val="accent4">
                    <a:lumMod val="75000"/>
                  </a:schemeClr>
                </a:solidFill>
                <a:latin typeface="Variable Black" panose="02000503020000020004" pitchFamily="50" charset="0"/>
              </a:rPr>
              <a:t>Survey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Variable Black" panose="02000503020000020004" pitchFamily="50" charset="0"/>
              </a:rPr>
              <a:t> </a:t>
            </a:r>
            <a:r>
              <a:rPr lang="sv-SE" sz="4900" dirty="0" err="1" smtClean="0">
                <a:solidFill>
                  <a:schemeClr val="accent4">
                    <a:lumMod val="75000"/>
                  </a:schemeClr>
                </a:solidFill>
                <a:latin typeface="Variable Black" panose="02000503020000020004" pitchFamily="50" charset="0"/>
              </a:rPr>
              <a:t>questions</a:t>
            </a:r>
            <a:endParaRPr lang="sv-SE" sz="4900" dirty="0">
              <a:solidFill>
                <a:schemeClr val="accent4">
                  <a:lumMod val="75000"/>
                </a:schemeClr>
              </a:solidFill>
              <a:latin typeface="Variable Black" panose="02000503020000020004" pitchFamily="50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9221" y="3789040"/>
            <a:ext cx="8517477" cy="219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How does the libraries run the Apple </a:t>
            </a:r>
            <a:r>
              <a:rPr lang="en-US" sz="2000" dirty="0">
                <a:latin typeface="+mj-lt"/>
              </a:rPr>
              <a:t>shelves </a:t>
            </a:r>
            <a:r>
              <a:rPr lang="en-US" sz="2000" dirty="0" smtClean="0">
                <a:latin typeface="+mj-lt"/>
              </a:rPr>
              <a:t>in their everyday work?</a:t>
            </a:r>
            <a:endParaRPr lang="en-US" sz="20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+mj-lt"/>
              </a:rPr>
              <a:t>What role does the Apple shelves have for </a:t>
            </a:r>
            <a:r>
              <a:rPr lang="en-US" sz="2000" dirty="0" smtClean="0">
                <a:latin typeface="+mj-lt"/>
              </a:rPr>
              <a:t>information and distribution about accessible </a:t>
            </a:r>
            <a:r>
              <a:rPr lang="en-US" sz="2000" dirty="0">
                <a:latin typeface="+mj-lt"/>
              </a:rPr>
              <a:t>media?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What </a:t>
            </a:r>
            <a:r>
              <a:rPr lang="en-US" sz="2000" dirty="0">
                <a:latin typeface="+mj-lt"/>
              </a:rPr>
              <a:t>success factors are connected to </a:t>
            </a:r>
            <a:r>
              <a:rPr lang="en-US" sz="2000" dirty="0" smtClean="0">
                <a:latin typeface="+mj-lt"/>
              </a:rPr>
              <a:t>the work </a:t>
            </a:r>
            <a:r>
              <a:rPr lang="en-US" sz="2000" dirty="0">
                <a:latin typeface="+mj-lt"/>
              </a:rPr>
              <a:t>with Apple </a:t>
            </a:r>
            <a:r>
              <a:rPr lang="en-US" sz="2000" dirty="0" err="1" smtClean="0">
                <a:latin typeface="+mj-lt"/>
              </a:rPr>
              <a:t>Shelfs</a:t>
            </a:r>
            <a:r>
              <a:rPr lang="en-US" sz="2000" dirty="0">
                <a:latin typeface="+mj-lt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j-lt"/>
              </a:rPr>
              <a:t>What support do libraries need for working with Apple </a:t>
            </a:r>
            <a:r>
              <a:rPr lang="en-US" sz="2000" dirty="0" err="1" smtClean="0">
                <a:latin typeface="+mj-lt"/>
              </a:rPr>
              <a:t>Shelfs</a:t>
            </a:r>
            <a:r>
              <a:rPr lang="en-US" sz="2000" dirty="0">
                <a:latin typeface="+mj-lt"/>
              </a:rPr>
              <a:t>?</a:t>
            </a:r>
            <a:endParaRPr lang="sv-SE" sz="2000" dirty="0">
              <a:latin typeface="+mj-lt"/>
            </a:endParaRPr>
          </a:p>
          <a:p>
            <a:endParaRPr lang="sv-SE" sz="1800" dirty="0">
              <a:latin typeface="+mj-lt"/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302" y="6136215"/>
            <a:ext cx="1175396" cy="490226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0388" y="6592267"/>
            <a:ext cx="3752056" cy="251454"/>
          </a:xfrm>
        </p:spPr>
        <p:txBody>
          <a:bodyPr/>
          <a:lstStyle/>
          <a:p>
            <a:pPr algn="l"/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IFLA  Lyon  LPD  Bitte Kronkvist  MTM  August 18th 2014</a:t>
            </a:r>
            <a:endParaRPr lang="sv-SE" sz="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57" y="-52345"/>
            <a:ext cx="5207812" cy="34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8660"/>
            <a:ext cx="3682752" cy="1143000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solidFill>
                  <a:srgbClr val="AA1CAA"/>
                </a:solidFill>
              </a:rPr>
              <a:t>Survey</a:t>
            </a:r>
            <a:endParaRPr lang="sv-SE" dirty="0">
              <a:solidFill>
                <a:srgbClr val="AA1CAA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984725"/>
            <a:ext cx="8229600" cy="32981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Q</a:t>
            </a:r>
            <a:r>
              <a:rPr lang="en-US" sz="2000" dirty="0" smtClean="0">
                <a:latin typeface="+mj-lt"/>
              </a:rPr>
              <a:t>ualitative </a:t>
            </a:r>
            <a:r>
              <a:rPr lang="en-US" sz="2000" dirty="0">
                <a:latin typeface="+mj-lt"/>
              </a:rPr>
              <a:t>survey </a:t>
            </a:r>
          </a:p>
          <a:p>
            <a:pPr lvl="1"/>
            <a:r>
              <a:rPr lang="en-US" sz="1900" dirty="0">
                <a:latin typeface="+mj-lt"/>
              </a:rPr>
              <a:t>interviews </a:t>
            </a:r>
          </a:p>
          <a:p>
            <a:pPr lvl="1"/>
            <a:r>
              <a:rPr lang="en-US" sz="1900" dirty="0">
                <a:latin typeface="+mj-lt"/>
              </a:rPr>
              <a:t>dialogue </a:t>
            </a:r>
            <a:r>
              <a:rPr lang="en-US" sz="1900" dirty="0" smtClean="0">
                <a:latin typeface="+mj-lt"/>
              </a:rPr>
              <a:t>with staff  members</a:t>
            </a:r>
            <a:endParaRPr lang="en-US" sz="1900" dirty="0">
              <a:latin typeface="+mj-lt"/>
            </a:endParaRPr>
          </a:p>
          <a:p>
            <a:pPr lvl="1"/>
            <a:r>
              <a:rPr lang="en-US" sz="1900" dirty="0">
                <a:latin typeface="+mj-lt"/>
              </a:rPr>
              <a:t>6 libraries in four different regions </a:t>
            </a:r>
          </a:p>
          <a:p>
            <a:pPr lvl="1"/>
            <a:r>
              <a:rPr lang="en-US" sz="1900" dirty="0">
                <a:latin typeface="+mj-lt"/>
              </a:rPr>
              <a:t>40-120 </a:t>
            </a:r>
            <a:r>
              <a:rPr lang="en-US" sz="1900" dirty="0" smtClean="0">
                <a:latin typeface="+mj-lt"/>
              </a:rPr>
              <a:t>minutes per </a:t>
            </a:r>
            <a:r>
              <a:rPr lang="en-US" sz="1900" dirty="0">
                <a:latin typeface="+mj-lt"/>
              </a:rPr>
              <a:t>interview </a:t>
            </a:r>
            <a:endParaRPr lang="en-US" sz="1900" dirty="0" smtClean="0">
              <a:latin typeface="+mj-lt"/>
            </a:endParaRPr>
          </a:p>
          <a:p>
            <a:pPr marL="457200" lvl="1" indent="0"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Observations </a:t>
            </a:r>
            <a:r>
              <a:rPr lang="en-US" sz="2000" dirty="0">
                <a:latin typeface="+mj-lt"/>
              </a:rPr>
              <a:t>of </a:t>
            </a:r>
            <a:r>
              <a:rPr lang="en-US" sz="2000" dirty="0" smtClean="0">
                <a:latin typeface="+mj-lt"/>
              </a:rPr>
              <a:t>the Apple shelf </a:t>
            </a:r>
            <a:r>
              <a:rPr lang="en-US" sz="2000" dirty="0">
                <a:latin typeface="+mj-lt"/>
              </a:rPr>
              <a:t>and the </a:t>
            </a:r>
            <a:r>
              <a:rPr lang="en-US" sz="2000" dirty="0" smtClean="0">
                <a:latin typeface="+mj-lt"/>
              </a:rPr>
              <a:t>surroundings </a:t>
            </a:r>
            <a:endParaRPr lang="en-US" sz="20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2000" dirty="0">
                <a:latin typeface="+mj-lt"/>
              </a:rPr>
              <a:t>Cooperation between MTM, regional libraries </a:t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and the University of Uppsala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sv-SE" sz="2400" dirty="0" smtClean="0">
              <a:latin typeface="+mj-lt"/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601" y="6231249"/>
            <a:ext cx="1175396" cy="490226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565981"/>
            <a:ext cx="3250704" cy="266621"/>
          </a:xfrm>
        </p:spPr>
        <p:txBody>
          <a:bodyPr/>
          <a:lstStyle/>
          <a:p>
            <a:pPr algn="l"/>
            <a:r>
              <a:rPr lang="sv-SE" sz="800" dirty="0" smtClean="0">
                <a:solidFill>
                  <a:schemeClr val="bg1">
                    <a:lumMod val="75000"/>
                  </a:schemeClr>
                </a:solidFill>
              </a:rPr>
              <a:t>IFLA  Lyon  LPD  Bitte Kronkvist  MTM  August 18th 2014</a:t>
            </a:r>
            <a:endParaRPr lang="sv-SE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184885" cy="47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AA1CAA"/>
                </a:solidFill>
              </a:rPr>
              <a:t>Analysis</a:t>
            </a:r>
            <a:endParaRPr lang="sv-SE" dirty="0">
              <a:solidFill>
                <a:srgbClr val="AA1CAA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2795896"/>
            <a:ext cx="4824536" cy="319926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he Apple </a:t>
            </a:r>
            <a:r>
              <a:rPr lang="en-US" sz="2000" dirty="0">
                <a:latin typeface="+mj-lt"/>
              </a:rPr>
              <a:t>shelf: planning, </a:t>
            </a:r>
            <a:r>
              <a:rPr lang="en-US" sz="2000" dirty="0" smtClean="0">
                <a:latin typeface="+mj-lt"/>
              </a:rPr>
              <a:t>responsibility </a:t>
            </a:r>
            <a:r>
              <a:rPr lang="en-US" sz="2000" dirty="0">
                <a:latin typeface="+mj-lt"/>
              </a:rPr>
              <a:t>and </a:t>
            </a:r>
            <a:r>
              <a:rPr lang="en-US" sz="2000" dirty="0" smtClean="0">
                <a:latin typeface="+mj-lt"/>
              </a:rPr>
              <a:t>follow-up</a:t>
            </a:r>
          </a:p>
          <a:p>
            <a:endParaRPr lang="en-US" sz="9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he Apple </a:t>
            </a:r>
            <a:r>
              <a:rPr lang="en-US" sz="2000" dirty="0">
                <a:latin typeface="+mj-lt"/>
              </a:rPr>
              <a:t>shelf in the library room 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900" dirty="0">
              <a:latin typeface="+mj-lt"/>
            </a:endParaRPr>
          </a:p>
          <a:p>
            <a:r>
              <a:rPr lang="en-US" sz="2000" dirty="0">
                <a:latin typeface="+mj-lt"/>
              </a:rPr>
              <a:t>e</a:t>
            </a:r>
            <a:r>
              <a:rPr lang="en-US" sz="2000" dirty="0" smtClean="0">
                <a:latin typeface="+mj-lt"/>
              </a:rPr>
              <a:t>veryday life of the Apple </a:t>
            </a:r>
            <a:r>
              <a:rPr lang="en-US" sz="2000" dirty="0">
                <a:latin typeface="+mj-lt"/>
              </a:rPr>
              <a:t>shelf </a:t>
            </a:r>
          </a:p>
          <a:p>
            <a:pPr lvl="1"/>
            <a:r>
              <a:rPr lang="en-US" sz="1800" dirty="0">
                <a:latin typeface="+mj-lt"/>
              </a:rPr>
              <a:t>information </a:t>
            </a:r>
            <a:r>
              <a:rPr lang="en-US" sz="1800" dirty="0" smtClean="0">
                <a:latin typeface="+mj-lt"/>
              </a:rPr>
              <a:t>about accessible </a:t>
            </a:r>
            <a:r>
              <a:rPr lang="en-US" sz="1800" dirty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edia</a:t>
            </a:r>
            <a:endParaRPr lang="en-US" sz="1800" dirty="0">
              <a:latin typeface="+mj-lt"/>
            </a:endParaRPr>
          </a:p>
          <a:p>
            <a:pPr lvl="1"/>
            <a:r>
              <a:rPr lang="en-US" sz="1800" dirty="0" smtClean="0">
                <a:latin typeface="+mj-lt"/>
              </a:rPr>
              <a:t>distribution </a:t>
            </a:r>
            <a:r>
              <a:rPr lang="en-US" sz="1800" dirty="0">
                <a:latin typeface="+mj-lt"/>
              </a:rPr>
              <a:t>of </a:t>
            </a:r>
            <a:r>
              <a:rPr lang="en-US" sz="1800" dirty="0" smtClean="0">
                <a:latin typeface="+mj-lt"/>
              </a:rPr>
              <a:t>accessible media</a:t>
            </a:r>
            <a:endParaRPr lang="sv-SE" sz="1800" dirty="0" smtClean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231249"/>
            <a:ext cx="1175396" cy="490226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596282"/>
            <a:ext cx="3824064" cy="245113"/>
          </a:xfrm>
        </p:spPr>
        <p:txBody>
          <a:bodyPr/>
          <a:lstStyle/>
          <a:p>
            <a:pPr algn="l"/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IFLA  Lyon  LPD  Bitte Kronkvist  MTM  August 18th 2014</a:t>
            </a:r>
            <a:endParaRPr lang="sv-SE" sz="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176"/>
            <a:ext cx="3995936" cy="59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622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AA1CAA"/>
                </a:solidFill>
              </a:rPr>
              <a:t>What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rgbClr val="AA1CAA"/>
                </a:solidFill>
              </a:rPr>
              <a:t>to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rgbClr val="AA1CAA"/>
                </a:solidFill>
              </a:rPr>
              <a:t>do?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7622" y="2492896"/>
            <a:ext cx="8229600" cy="3384376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Variable Black"/>
              </a:rPr>
              <a:t>Library staff 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  <a:latin typeface="Variable Black"/>
              </a:rPr>
              <a:t>s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hared responsibility </a:t>
            </a:r>
            <a:endParaRPr lang="en-US" sz="1800" dirty="0">
              <a:solidFill>
                <a:prstClr val="black"/>
              </a:solidFill>
              <a:latin typeface="Variable Black"/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  <a:latin typeface="Variable Black"/>
              </a:rPr>
              <a:t>s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trategic planning</a:t>
            </a:r>
            <a:endParaRPr lang="en-US" sz="1800" dirty="0">
              <a:solidFill>
                <a:prstClr val="black"/>
              </a:solidFill>
              <a:latin typeface="Variable Black"/>
            </a:endParaRPr>
          </a:p>
          <a:p>
            <a:pPr lvl="1"/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define target </a:t>
            </a:r>
            <a:r>
              <a:rPr lang="en-US" sz="1800" dirty="0">
                <a:solidFill>
                  <a:prstClr val="black"/>
                </a:solidFill>
                <a:latin typeface="Variable Black"/>
              </a:rPr>
              <a:t>groups 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Variable Black"/>
              </a:rPr>
              <a:t>t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he Apple Shelf </a:t>
            </a:r>
            <a:r>
              <a:rPr lang="en-US" sz="1800" dirty="0">
                <a:solidFill>
                  <a:prstClr val="black"/>
                </a:solidFill>
                <a:latin typeface="Variable Black"/>
              </a:rPr>
              <a:t>is a working method and 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in constant </a:t>
            </a:r>
            <a:r>
              <a:rPr lang="en-US" sz="1800" b="1" dirty="0" smtClean="0">
                <a:solidFill>
                  <a:prstClr val="black"/>
                </a:solidFill>
                <a:latin typeface="Variable Black"/>
              </a:rPr>
              <a:t>development</a:t>
            </a:r>
            <a:endParaRPr lang="en-US" sz="1800" b="1" dirty="0">
              <a:solidFill>
                <a:prstClr val="black"/>
              </a:solidFill>
              <a:latin typeface="Variable Black"/>
            </a:endParaRPr>
          </a:p>
          <a:p>
            <a:pPr lvl="1"/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information </a:t>
            </a:r>
            <a:r>
              <a:rPr lang="en-US" sz="1800" dirty="0">
                <a:solidFill>
                  <a:prstClr val="black"/>
                </a:solidFill>
                <a:latin typeface="Variable Black"/>
              </a:rPr>
              <a:t>about the library's mission and 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the Apple Shelf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Management </a:t>
            </a:r>
            <a:endParaRPr lang="en-US" sz="2400" dirty="0">
              <a:latin typeface="+mj-lt"/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  <a:latin typeface="Variable Black"/>
              </a:rPr>
              <a:t>reflect on the role of the Apple Shelf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Variable Black"/>
              </a:rPr>
              <a:t>define </a:t>
            </a:r>
            <a:r>
              <a:rPr lang="en-US" sz="1800" dirty="0" smtClean="0">
                <a:solidFill>
                  <a:prstClr val="black"/>
                </a:solidFill>
                <a:latin typeface="Variable Black"/>
              </a:rPr>
              <a:t>responsibilities and knowledge requirements for the Apple Shelf </a:t>
            </a:r>
            <a:endParaRPr lang="sv-SE" sz="1800" dirty="0">
              <a:solidFill>
                <a:prstClr val="black"/>
              </a:solidFill>
              <a:latin typeface="Variable Black"/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095" y="6231249"/>
            <a:ext cx="1175396" cy="490226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586595"/>
            <a:ext cx="3824064" cy="245113"/>
          </a:xfrm>
        </p:spPr>
        <p:txBody>
          <a:bodyPr/>
          <a:lstStyle/>
          <a:p>
            <a:pPr algn="l"/>
            <a:r>
              <a:rPr lang="sv-SE" sz="800" dirty="0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 sz="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1088" y="1430088"/>
            <a:ext cx="4978896" cy="1143000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AA1CAA"/>
                </a:solidFill>
              </a:rPr>
              <a:t>What</a:t>
            </a:r>
            <a:r>
              <a:rPr lang="sv-SE" dirty="0">
                <a:solidFill>
                  <a:srgbClr val="AA1CAA"/>
                </a:solidFill>
              </a:rPr>
              <a:t> to do?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21088" y="3204820"/>
            <a:ext cx="5122912" cy="273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Regional  level</a:t>
            </a:r>
          </a:p>
          <a:p>
            <a:pPr lvl="1"/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upport </a:t>
            </a:r>
            <a:r>
              <a:rPr lang="en-US" sz="2000" dirty="0">
                <a:latin typeface="+mj-lt"/>
              </a:rPr>
              <a:t>for training and </a:t>
            </a:r>
            <a:r>
              <a:rPr lang="en-US" sz="2000" dirty="0" smtClean="0">
                <a:latin typeface="+mj-lt"/>
              </a:rPr>
              <a:t>planning</a:t>
            </a:r>
            <a:r>
              <a:rPr lang="en-US" sz="2000" dirty="0">
                <a:latin typeface="+mj-lt"/>
              </a:rPr>
              <a:t>, implementation and </a:t>
            </a:r>
            <a:r>
              <a:rPr lang="en-US" sz="2000" dirty="0" smtClean="0">
                <a:latin typeface="+mj-lt"/>
              </a:rPr>
              <a:t>follow up </a:t>
            </a:r>
          </a:p>
          <a:p>
            <a:pPr lvl="1"/>
            <a:r>
              <a:rPr lang="en-US" sz="2000" dirty="0" smtClean="0">
                <a:latin typeface="+mj-lt"/>
              </a:rPr>
              <a:t>initiate </a:t>
            </a:r>
            <a:r>
              <a:rPr lang="en-US" sz="2000" dirty="0">
                <a:latin typeface="+mj-lt"/>
              </a:rPr>
              <a:t>and implement </a:t>
            </a:r>
            <a:r>
              <a:rPr lang="en-US" sz="2000" dirty="0" smtClean="0">
                <a:latin typeface="+mj-lt"/>
              </a:rPr>
              <a:t>development</a:t>
            </a:r>
          </a:p>
          <a:p>
            <a:pPr lvl="1"/>
            <a:endParaRPr lang="en-US" sz="10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National level</a:t>
            </a:r>
          </a:p>
          <a:p>
            <a:pPr lvl="1"/>
            <a:r>
              <a:rPr lang="en-US" sz="2000" dirty="0" smtClean="0">
                <a:latin typeface="+mj-lt"/>
              </a:rPr>
              <a:t>identify </a:t>
            </a:r>
            <a:r>
              <a:rPr lang="en-US" sz="2000" dirty="0">
                <a:latin typeface="+mj-lt"/>
              </a:rPr>
              <a:t>and </a:t>
            </a:r>
            <a:r>
              <a:rPr lang="en-US" sz="2000" dirty="0" smtClean="0">
                <a:latin typeface="+mj-lt"/>
              </a:rPr>
              <a:t>develop services</a:t>
            </a:r>
          </a:p>
          <a:p>
            <a:pPr lvl="1"/>
            <a:endParaRPr lang="en-US" sz="1000" dirty="0" smtClean="0">
              <a:latin typeface="+mj-lt"/>
            </a:endParaRP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228455"/>
            <a:ext cx="1175396" cy="490226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923928" y="6567994"/>
            <a:ext cx="3528392" cy="249883"/>
          </a:xfrm>
        </p:spPr>
        <p:txBody>
          <a:bodyPr/>
          <a:lstStyle/>
          <a:p>
            <a:pPr algn="l"/>
            <a:r>
              <a:rPr lang="sv-SE" sz="800" dirty="0" smtClean="0">
                <a:solidFill>
                  <a:prstClr val="black">
                    <a:tint val="75000"/>
                  </a:prstClr>
                </a:solidFill>
              </a:rPr>
              <a:t>IFLA  Lyon  LPD  Bitte Kronkvist  MTM  August 18th 2014</a:t>
            </a:r>
            <a:endParaRPr lang="sv-SE" sz="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786"/>
            <a:ext cx="3828220" cy="57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533" y="908633"/>
            <a:ext cx="2139251" cy="1143000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AA1CAA"/>
                </a:solidFill>
              </a:rPr>
              <a:t>Thanks</a:t>
            </a:r>
            <a:r>
              <a:rPr lang="sv-SE" dirty="0">
                <a:solidFill>
                  <a:srgbClr val="AA1CAA"/>
                </a:solidFill>
              </a:rPr>
              <a:t>!</a:t>
            </a:r>
          </a:p>
        </p:txBody>
      </p:sp>
      <p:pic>
        <p:nvPicPr>
          <p:cNvPr id="4" name="Picture 2" descr="http://www.tpb.se/filer/bilder/MTM_Logotyp_Centrerad_sv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609728"/>
            <a:ext cx="2762412" cy="1152128"/>
          </a:xfrm>
          <a:prstGeom prst="rect">
            <a:avLst/>
          </a:prstGeom>
          <a:noFill/>
        </p:spPr>
      </p:pic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40007" y="2348880"/>
            <a:ext cx="5122912" cy="34129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000" dirty="0" smtClean="0"/>
              <a:t>Bitte Kronkvist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 smtClean="0"/>
              <a:t>Swedish Agency for </a:t>
            </a:r>
            <a:r>
              <a:rPr lang="sv-SE" sz="2000" dirty="0" err="1" smtClean="0"/>
              <a:t>Accessible</a:t>
            </a:r>
            <a:r>
              <a:rPr lang="sv-SE" sz="2000" dirty="0" smtClean="0"/>
              <a:t> Media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>
                <a:hlinkClick r:id="rId4"/>
              </a:rPr>
              <a:t>b</a:t>
            </a:r>
            <a:r>
              <a:rPr lang="sv-SE" sz="2000" dirty="0" smtClean="0">
                <a:hlinkClick r:id="rId4"/>
              </a:rPr>
              <a:t>itte.kronkvist@mtm.se</a:t>
            </a:r>
            <a:r>
              <a:rPr lang="sv-SE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67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passat 1">
      <a:majorFont>
        <a:latin typeface="Variable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363</Words>
  <Application>Microsoft Office PowerPoint</Application>
  <PresentationFormat>Bildspel på skärmen (4:3)</PresentationFormat>
  <Paragraphs>80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Variable</vt:lpstr>
      <vt:lpstr>Variable Black</vt:lpstr>
      <vt:lpstr>1_Office-tema</vt:lpstr>
      <vt:lpstr>PowerPoint-presentation</vt:lpstr>
      <vt:lpstr>Apple shelf </vt:lpstr>
      <vt:lpstr>Survey questions</vt:lpstr>
      <vt:lpstr>Survey</vt:lpstr>
      <vt:lpstr>Analysis</vt:lpstr>
      <vt:lpstr>What to do?   </vt:lpstr>
      <vt:lpstr>What to do?</vt:lpstr>
      <vt:lpstr>Thanks!</vt:lpstr>
    </vt:vector>
  </TitlesOfParts>
  <Company>Björn Nilsson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Nilsson</dc:creator>
  <cp:lastModifiedBy>Bitte Kronkvist</cp:lastModifiedBy>
  <cp:revision>257</cp:revision>
  <cp:lastPrinted>2013-11-12T08:53:10Z</cp:lastPrinted>
  <dcterms:created xsi:type="dcterms:W3CDTF">2006-12-21T14:22:43Z</dcterms:created>
  <dcterms:modified xsi:type="dcterms:W3CDTF">2014-08-26T07:42:18Z</dcterms:modified>
</cp:coreProperties>
</file>