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46" d="100"/>
          <a:sy n="46" d="100"/>
        </p:scale>
        <p:origin x="1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D3073-0946-41B9-986D-8031A735E1E7}" type="datetimeFigureOut">
              <a:rPr lang="en-US" smtClean="0"/>
              <a:t>8/20/2018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54538-3969-4A6B-84AE-9D63182C3649}" type="slidenum">
              <a:rPr lang="en-US" smtClean="0"/>
              <a:t>‹#›</a:t>
            </a:fld>
            <a:endParaRPr lang="en-US" dirty="0"/>
          </a:p>
        </p:txBody>
      </p:sp>
    </p:spTree>
    <p:extLst>
      <p:ext uri="{BB962C8B-B14F-4D97-AF65-F5344CB8AC3E}">
        <p14:creationId xmlns:p14="http://schemas.microsoft.com/office/powerpoint/2010/main" val="32800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54538-3969-4A6B-84AE-9D63182C3649}" type="slidenum">
              <a:rPr lang="en-US" smtClean="0"/>
              <a:t>1</a:t>
            </a:fld>
            <a:endParaRPr lang="en-US" dirty="0"/>
          </a:p>
        </p:txBody>
      </p:sp>
    </p:spTree>
    <p:extLst>
      <p:ext uri="{BB962C8B-B14F-4D97-AF65-F5344CB8AC3E}">
        <p14:creationId xmlns:p14="http://schemas.microsoft.com/office/powerpoint/2010/main" val="239751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367049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107705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140418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274018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97871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214120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8816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1649386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407971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405184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260931-B2F6-497C-BEDA-15A562E374F5}" type="datetimeFigureOut">
              <a:rPr lang="en-US" smtClean="0"/>
              <a:t>8/20/2018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67D67-73E2-4AD5-8971-9DF2CF36C543}" type="slidenum">
              <a:rPr lang="en-US" smtClean="0"/>
              <a:t>‹#›</a:t>
            </a:fld>
            <a:endParaRPr lang="en-US" dirty="0"/>
          </a:p>
        </p:txBody>
      </p:sp>
    </p:spTree>
    <p:extLst>
      <p:ext uri="{BB962C8B-B14F-4D97-AF65-F5344CB8AC3E}">
        <p14:creationId xmlns:p14="http://schemas.microsoft.com/office/powerpoint/2010/main" val="245220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60931-B2F6-497C-BEDA-15A562E374F5}" type="datetimeFigureOut">
              <a:rPr lang="en-US" smtClean="0"/>
              <a:t>8/20/2018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67D67-73E2-4AD5-8971-9DF2CF36C543}" type="slidenum">
              <a:rPr lang="en-US" smtClean="0"/>
              <a:t>‹#›</a:t>
            </a:fld>
            <a:endParaRPr lang="en-US" dirty="0"/>
          </a:p>
        </p:txBody>
      </p:sp>
    </p:spTree>
    <p:extLst>
      <p:ext uri="{BB962C8B-B14F-4D97-AF65-F5344CB8AC3E}">
        <p14:creationId xmlns:p14="http://schemas.microsoft.com/office/powerpoint/2010/main" val="2029177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MARRAKESH TREATY INDIAN PERSPECTIVE</a:t>
            </a:r>
            <a:endParaRPr lang="en-US" dirty="0"/>
          </a:p>
        </p:txBody>
      </p:sp>
      <p:sp>
        <p:nvSpPr>
          <p:cNvPr id="3" name="Subtitle 2"/>
          <p:cNvSpPr>
            <a:spLocks noGrp="1"/>
          </p:cNvSpPr>
          <p:nvPr>
            <p:ph type="subTitle" idx="1"/>
          </p:nvPr>
        </p:nvSpPr>
        <p:spPr/>
        <p:txBody>
          <a:bodyPr>
            <a:normAutofit fontScale="55000" lnSpcReduction="20000"/>
          </a:bodyPr>
          <a:lstStyle/>
          <a:p>
            <a:r>
              <a:rPr lang="en-IN" dirty="0" smtClean="0"/>
              <a:t>By Dipendra Manocha</a:t>
            </a:r>
          </a:p>
          <a:p>
            <a:r>
              <a:rPr lang="en-IN" dirty="0" smtClean="0"/>
              <a:t>Director Developing Countries Program</a:t>
            </a:r>
          </a:p>
          <a:p>
            <a:r>
              <a:rPr lang="en-IN" dirty="0" smtClean="0"/>
              <a:t>DAISY Consortium</a:t>
            </a:r>
          </a:p>
          <a:p>
            <a:endParaRPr lang="en-IN" dirty="0"/>
          </a:p>
          <a:p>
            <a:r>
              <a:rPr lang="en-IN" dirty="0" smtClean="0"/>
              <a:t>President DAISY Forum of India</a:t>
            </a:r>
          </a:p>
          <a:p>
            <a:r>
              <a:rPr lang="en-IN" dirty="0" smtClean="0"/>
              <a:t>dmanocha@daisy.org</a:t>
            </a:r>
            <a:endParaRPr lang="en-US" dirty="0"/>
          </a:p>
        </p:txBody>
      </p:sp>
    </p:spTree>
    <p:extLst>
      <p:ext uri="{BB962C8B-B14F-4D97-AF65-F5344CB8AC3E}">
        <p14:creationId xmlns:p14="http://schemas.microsoft.com/office/powerpoint/2010/main" val="134475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DAISY FORUM OF INDIA</a:t>
            </a:r>
            <a:endParaRPr lang="en-US" dirty="0"/>
          </a:p>
        </p:txBody>
      </p:sp>
      <p:sp>
        <p:nvSpPr>
          <p:cNvPr id="3" name="Content Placeholder 2"/>
          <p:cNvSpPr>
            <a:spLocks noGrp="1"/>
          </p:cNvSpPr>
          <p:nvPr>
            <p:ph idx="1"/>
          </p:nvPr>
        </p:nvSpPr>
        <p:spPr/>
        <p:txBody>
          <a:bodyPr/>
          <a:lstStyle/>
          <a:p>
            <a:pPr marL="457200" lvl="1" indent="0">
              <a:buNone/>
            </a:pPr>
            <a:r>
              <a:rPr lang="en-IN" dirty="0" smtClean="0"/>
              <a:t>Network of government, non-government and educational organisations committed to end the book famine for persons with print disabilities</a:t>
            </a:r>
          </a:p>
          <a:p>
            <a:pPr marL="457200" lvl="1" indent="0">
              <a:buNone/>
            </a:pPr>
            <a:r>
              <a:rPr lang="en-IN" dirty="0" smtClean="0"/>
              <a:t>DFI provided platform to bring all stake holders together. Including: Disability organisations, publishers, relevant government departments, public libraries, educational institutions and industry</a:t>
            </a:r>
          </a:p>
          <a:p>
            <a:pPr marL="457200" lvl="1" indent="0">
              <a:buNone/>
            </a:pPr>
            <a:r>
              <a:rPr lang="en-IN" dirty="0" smtClean="0"/>
              <a:t>We shared resources to avoid duplication, increase outreach, increase accessible books collection, create and follow standards and campaign for conducive policies and legal framework</a:t>
            </a:r>
            <a:endParaRPr lang="en-US" dirty="0"/>
          </a:p>
        </p:txBody>
      </p:sp>
    </p:spTree>
    <p:extLst>
      <p:ext uri="{BB962C8B-B14F-4D97-AF65-F5344CB8AC3E}">
        <p14:creationId xmlns:p14="http://schemas.microsoft.com/office/powerpoint/2010/main" val="395833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CAMPAIGN FOR COPY RIGHT EXCEPTION</a:t>
            </a:r>
            <a:endParaRPr lang="en-US" dirty="0"/>
          </a:p>
        </p:txBody>
      </p:sp>
      <p:sp>
        <p:nvSpPr>
          <p:cNvPr id="3" name="Content Placeholder 2"/>
          <p:cNvSpPr>
            <a:spLocks noGrp="1"/>
          </p:cNvSpPr>
          <p:nvPr>
            <p:ph idx="1"/>
          </p:nvPr>
        </p:nvSpPr>
        <p:spPr/>
        <p:txBody>
          <a:bodyPr/>
          <a:lstStyle/>
          <a:p>
            <a:r>
              <a:rPr lang="en-IN" dirty="0" smtClean="0"/>
              <a:t>DFI with the World Blind Union held several events under Right To Read Campaign including panel discussion on television, road shows, talk shows involving famous writers and Marches.</a:t>
            </a:r>
          </a:p>
          <a:p>
            <a:r>
              <a:rPr lang="en-IN" dirty="0" smtClean="0"/>
              <a:t>Strong partnership with Intellectual Property Lawyers</a:t>
            </a:r>
          </a:p>
          <a:p>
            <a:r>
              <a:rPr lang="en-IN" dirty="0" smtClean="0"/>
              <a:t>DFI </a:t>
            </a:r>
            <a:r>
              <a:rPr lang="en-IN" dirty="0" smtClean="0"/>
              <a:t>delegations </a:t>
            </a:r>
            <a:r>
              <a:rPr lang="en-IN" dirty="0" smtClean="0"/>
              <a:t>met with political leaders, senior bureaucrats and publishers to explain our view point</a:t>
            </a:r>
          </a:p>
          <a:p>
            <a:r>
              <a:rPr lang="en-IN" dirty="0" smtClean="0"/>
              <a:t>Made presentation   to </a:t>
            </a:r>
            <a:r>
              <a:rPr lang="en-IN" dirty="0" smtClean="0"/>
              <a:t>the Joint </a:t>
            </a:r>
            <a:r>
              <a:rPr lang="en-IN" dirty="0" smtClean="0"/>
              <a:t>Parliamentary Committee</a:t>
            </a:r>
          </a:p>
          <a:p>
            <a:r>
              <a:rPr lang="en-IN" dirty="0" smtClean="0"/>
              <a:t>Favourable Copy Right </a:t>
            </a:r>
            <a:r>
              <a:rPr lang="en-IN" dirty="0" smtClean="0"/>
              <a:t>Exception </a:t>
            </a:r>
            <a:r>
              <a:rPr lang="en-IN" dirty="0" smtClean="0"/>
              <a:t>passed in the Parliament in May 2012</a:t>
            </a:r>
            <a:endParaRPr lang="en-US" dirty="0"/>
          </a:p>
        </p:txBody>
      </p:sp>
    </p:spTree>
    <p:extLst>
      <p:ext uri="{BB962C8B-B14F-4D97-AF65-F5344CB8AC3E}">
        <p14:creationId xmlns:p14="http://schemas.microsoft.com/office/powerpoint/2010/main" val="31568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COPY RIGHT LAW EXCEPTION CLAUSE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Section </a:t>
            </a:r>
            <a:r>
              <a:rPr lang="en-US" dirty="0"/>
              <a:t>52 (1)The following act shall not be an infringement of copyright, namely:</a:t>
            </a:r>
            <a:br>
              <a:rPr lang="en-US" dirty="0"/>
            </a:br>
            <a:r>
              <a:rPr lang="en-US" dirty="0"/>
              <a:t>(</a:t>
            </a:r>
            <a:r>
              <a:rPr lang="en-US" dirty="0"/>
              <a:t>zb</a:t>
            </a:r>
            <a:r>
              <a:rPr lang="en-US" dirty="0"/>
              <a:t>) the adaptation, reproduction, issue of copies or communication to the public of any work in any accessible format, by —</a:t>
            </a:r>
          </a:p>
          <a:p>
            <a:pPr marL="0" indent="0">
              <a:buNone/>
            </a:pPr>
            <a:r>
              <a:rPr lang="en-US" dirty="0"/>
              <a:t/>
            </a:r>
            <a:br>
              <a:rPr lang="en-US" dirty="0"/>
            </a:br>
            <a:r>
              <a:rPr lang="en-US" dirty="0" smtClean="0"/>
              <a:t>(I) </a:t>
            </a:r>
            <a:r>
              <a:rPr lang="en-US" dirty="0"/>
              <a:t>any person to facilitate persons with disability to access to works including sharing with any person with disability of such accessible format for private or personal use, educational purpose or research; or</a:t>
            </a:r>
          </a:p>
          <a:p>
            <a:pPr marL="0" indent="0">
              <a:buNone/>
            </a:pPr>
            <a:r>
              <a:rPr lang="en-US" dirty="0"/>
              <a:t> </a:t>
            </a:r>
          </a:p>
          <a:p>
            <a:pPr marL="0" indent="0">
              <a:buNone/>
            </a:pPr>
            <a:r>
              <a:rPr lang="en-US" dirty="0"/>
              <a:t>(ii) any organization working for the benefit of the persons with disabilities in case the normal format prevents the enjoyment of such works by such persons:</a:t>
            </a:r>
            <a:br>
              <a:rPr lang="en-US" dirty="0"/>
            </a:br>
            <a:r>
              <a:rPr lang="en-US" dirty="0"/>
              <a:t>Provided that the copies of the works in such accessible format are made available to the persons with disabilities on a nonprofit basis but to recover only the cost of production:</a:t>
            </a:r>
          </a:p>
          <a:p>
            <a:pPr marL="0" indent="0">
              <a:buNone/>
            </a:pPr>
            <a:r>
              <a:rPr lang="en-US" dirty="0"/>
              <a:t/>
            </a:r>
            <a:br>
              <a:rPr lang="en-US" dirty="0"/>
            </a:br>
            <a:r>
              <a:rPr lang="en-US" dirty="0"/>
              <a:t>Provided further that the organization shall ensure that the copies of works in such accessible format are used by persons with disabilities and takes reasonable steps to prevent its entry into ordinary channels of business.</a:t>
            </a:r>
          </a:p>
          <a:p>
            <a:pPr marL="0" indent="0">
              <a:buNone/>
            </a:pPr>
            <a:r>
              <a:rPr lang="en-US" dirty="0"/>
              <a:t> </a:t>
            </a:r>
          </a:p>
          <a:p>
            <a:pPr marL="0" indent="0">
              <a:buNone/>
            </a:pPr>
            <a:r>
              <a:rPr lang="en-US" b="1" dirty="0"/>
              <a:t>Explanation</a:t>
            </a:r>
            <a:r>
              <a:rPr lang="en-US" dirty="0"/>
              <a:t>. For the purposes of the sub-clause, “any organization” includes an organization registered under section 12A of the Income Tax Act, 1961 and working for the benefit of persons with disability or recognized under Chapter X of the Persons with Disabilities (Equal Opportunities Protection of Rights and 	Full Participation) Act, 1995 or receiving grants from the Government for facilitating access to persons with disabilities or an educational institution or library or archives recognized by the Government.</a:t>
            </a:r>
          </a:p>
          <a:p>
            <a:pPr marL="0" indent="0">
              <a:buNone/>
            </a:pPr>
            <a:endParaRPr lang="en-US" dirty="0"/>
          </a:p>
        </p:txBody>
      </p:sp>
    </p:spTree>
    <p:extLst>
      <p:ext uri="{BB962C8B-B14F-4D97-AF65-F5344CB8AC3E}">
        <p14:creationId xmlns:p14="http://schemas.microsoft.com/office/powerpoint/2010/main" val="135549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GOVERNMENT OF INDIA SUPPORTED MARRAKESH TREATY</a:t>
            </a:r>
            <a:endParaRPr lang="en-US" dirty="0"/>
          </a:p>
        </p:txBody>
      </p:sp>
      <p:sp>
        <p:nvSpPr>
          <p:cNvPr id="3" name="Content Placeholder 2"/>
          <p:cNvSpPr>
            <a:spLocks noGrp="1"/>
          </p:cNvSpPr>
          <p:nvPr>
            <p:ph idx="1"/>
          </p:nvPr>
        </p:nvSpPr>
        <p:spPr/>
        <p:txBody>
          <a:bodyPr/>
          <a:lstStyle/>
          <a:p>
            <a:r>
              <a:rPr lang="en-IN" dirty="0" smtClean="0"/>
              <a:t>Sensitization and awareness due to copy right exception movement, Indian </a:t>
            </a:r>
            <a:r>
              <a:rPr lang="en-IN" dirty="0" smtClean="0"/>
              <a:t>delegation </a:t>
            </a:r>
            <a:r>
              <a:rPr lang="en-IN" dirty="0" smtClean="0"/>
              <a:t>to WIPO SCCR played very constructive role in advocating for the Marrakesh Treaty all through the </a:t>
            </a:r>
            <a:r>
              <a:rPr lang="en-IN" dirty="0" smtClean="0"/>
              <a:t>negotiation </a:t>
            </a:r>
            <a:r>
              <a:rPr lang="en-IN" dirty="0" smtClean="0"/>
              <a:t>process</a:t>
            </a:r>
          </a:p>
          <a:p>
            <a:r>
              <a:rPr lang="en-IN" dirty="0" smtClean="0"/>
              <a:t>Since India already had Marrakesh Treaty Compliant copy right exception, In </a:t>
            </a:r>
            <a:r>
              <a:rPr lang="en-IN" dirty="0" smtClean="0"/>
              <a:t>dia</a:t>
            </a:r>
            <a:r>
              <a:rPr lang="en-IN" dirty="0" smtClean="0"/>
              <a:t> was in a good position to become the first country of the world to ratify the Marrakesh Treaty</a:t>
            </a:r>
            <a:endParaRPr lang="en-US" dirty="0"/>
          </a:p>
        </p:txBody>
      </p:sp>
    </p:spTree>
    <p:extLst>
      <p:ext uri="{BB962C8B-B14F-4D97-AF65-F5344CB8AC3E}">
        <p14:creationId xmlns:p14="http://schemas.microsoft.com/office/powerpoint/2010/main" val="2675856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DID WE NEED EXCEPTION</a:t>
            </a:r>
            <a:endParaRPr lang="en-US" dirty="0"/>
          </a:p>
        </p:txBody>
      </p:sp>
      <p:sp>
        <p:nvSpPr>
          <p:cNvPr id="3" name="Content Placeholder 2"/>
          <p:cNvSpPr>
            <a:spLocks noGrp="1"/>
          </p:cNvSpPr>
          <p:nvPr>
            <p:ph idx="1"/>
          </p:nvPr>
        </p:nvSpPr>
        <p:spPr/>
        <p:txBody>
          <a:bodyPr/>
          <a:lstStyle/>
          <a:p>
            <a:r>
              <a:rPr lang="en-IN" dirty="0" smtClean="0"/>
              <a:t>Organisations feared publicising their collection of accessible format content</a:t>
            </a:r>
          </a:p>
          <a:p>
            <a:r>
              <a:rPr lang="en-IN" dirty="0" smtClean="0"/>
              <a:t>Segregated </a:t>
            </a:r>
            <a:r>
              <a:rPr lang="en-IN" dirty="0" smtClean="0"/>
              <a:t>efforts, duplication of accessible content creation and lack of nation wide standards created huge hurdles</a:t>
            </a:r>
          </a:p>
          <a:p>
            <a:r>
              <a:rPr lang="en-IN" dirty="0" smtClean="0"/>
              <a:t>There were technology gaps in providing affordable solution in Indian languages.</a:t>
            </a:r>
          </a:p>
          <a:p>
            <a:r>
              <a:rPr lang="en-IN" dirty="0" smtClean="0"/>
              <a:t>Funding agencies feared if they are breaking copy-right law by supporting accessible format content production</a:t>
            </a:r>
            <a:endParaRPr lang="en-US" dirty="0"/>
          </a:p>
        </p:txBody>
      </p:sp>
    </p:spTree>
    <p:extLst>
      <p:ext uri="{BB962C8B-B14F-4D97-AF65-F5344CB8AC3E}">
        <p14:creationId xmlns:p14="http://schemas.microsoft.com/office/powerpoint/2010/main" val="168026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AFTER RATIFICATION</a:t>
            </a:r>
            <a:endParaRPr lang="en-US" dirty="0"/>
          </a:p>
        </p:txBody>
      </p:sp>
      <p:sp>
        <p:nvSpPr>
          <p:cNvPr id="3" name="Content Placeholder 2"/>
          <p:cNvSpPr>
            <a:spLocks noGrp="1"/>
          </p:cNvSpPr>
          <p:nvPr>
            <p:ph idx="1"/>
          </p:nvPr>
        </p:nvSpPr>
        <p:spPr/>
        <p:txBody>
          <a:bodyPr/>
          <a:lstStyle/>
          <a:p>
            <a:r>
              <a:rPr lang="en-IN" dirty="0" smtClean="0"/>
              <a:t>Holistic solution including KIT, CONTENT CONDUIT AND CONFIDENCE (K3C)</a:t>
            </a:r>
          </a:p>
          <a:p>
            <a:r>
              <a:rPr lang="en-IN" dirty="0" smtClean="0"/>
              <a:t>Devices such as smart phone, DAISY players or computers connected to Sugamya Pustakalaya and Bookshare online libraries that contain relevant accessible format content delivered to beneficiaries along with training</a:t>
            </a:r>
            <a:endParaRPr lang="en-US" dirty="0"/>
          </a:p>
        </p:txBody>
      </p:sp>
    </p:spTree>
    <p:extLst>
      <p:ext uri="{BB962C8B-B14F-4D97-AF65-F5344CB8AC3E}">
        <p14:creationId xmlns:p14="http://schemas.microsoft.com/office/powerpoint/2010/main" val="3225234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365</Words>
  <Application>Microsoft Office PowerPoint</Application>
  <PresentationFormat>Widescreen</PresentationFormat>
  <Paragraphs>37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MARRAKESH TREATY INDIAN PERSPECTIVE</vt:lpstr>
      <vt:lpstr>THE DAISY FORUM OF INDIA</vt:lpstr>
      <vt:lpstr>CAMPAIGN FOR COPY RIGHT EXCEPTION</vt:lpstr>
      <vt:lpstr>COPY RIGHT LAW EXCEPTION CLAUSE</vt:lpstr>
      <vt:lpstr>GOVERNMENT OF INDIA SUPPORTED MARRAKESH TREATY</vt:lpstr>
      <vt:lpstr>WHY DID WE NEED EXCEPTION</vt:lpstr>
      <vt:lpstr>AFTER RATIFICATION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MARRAKESH TREATY INDIAN PERSPECTIVE</dc:title>
  <dc:creator>Dipendra Manocha</dc:creator>
  <cp:lastModifiedBy>Dipendra Manocha</cp:lastModifiedBy>
  <cp:revision>11</cp:revision>
  <dcterms:created xsi:type="dcterms:W3CDTF">2018-08-17T12:40:13Z</dcterms:created>
  <dcterms:modified xsi:type="dcterms:W3CDTF">2018-08-20T06:49:42Z</dcterms:modified>
</cp:coreProperties>
</file>