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358" r:id="rId3"/>
    <p:sldId id="324" r:id="rId4"/>
    <p:sldId id="325" r:id="rId5"/>
    <p:sldId id="327" r:id="rId6"/>
    <p:sldId id="336" r:id="rId7"/>
    <p:sldId id="337" r:id="rId8"/>
    <p:sldId id="339" r:id="rId9"/>
    <p:sldId id="340" r:id="rId10"/>
    <p:sldId id="341" r:id="rId11"/>
    <p:sldId id="342" r:id="rId12"/>
    <p:sldId id="343" r:id="rId13"/>
    <p:sldId id="344" r:id="rId14"/>
    <p:sldId id="345" r:id="rId15"/>
    <p:sldId id="346" r:id="rId16"/>
    <p:sldId id="34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12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B5AFA-4417-4162-9A99-8AC5085B3689}" type="datetimeFigureOut">
              <a:rPr lang="en-GB" smtClean="0"/>
              <a:t>2021-01-26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8E7207-960B-4AFD-9BF0-317025E9EE3F}" type="slidenum">
              <a:rPr lang="en-GB" smtClean="0"/>
              <a:t>‹#›</a:t>
            </a:fld>
            <a:endParaRPr lang="en-GB"/>
          </a:p>
        </p:txBody>
      </p:sp>
    </p:spTree>
    <p:extLst>
      <p:ext uri="{BB962C8B-B14F-4D97-AF65-F5344CB8AC3E}">
        <p14:creationId xmlns:p14="http://schemas.microsoft.com/office/powerpoint/2010/main" val="283374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Going to recap the journey</a:t>
            </a:r>
          </a:p>
          <a:p>
            <a:r>
              <a:rPr lang="en-US" altLang="en-US"/>
              <a:t>Break down what happened</a:t>
            </a:r>
          </a:p>
          <a:p>
            <a:r>
              <a:rPr lang="en-US" altLang="en-US"/>
              <a:t>Talk about the role of the Lyon Declaration in helping us achieve success</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B239EA87-B2FD-4E38-A3B8-6BB4D0E404C4}" type="slidenum">
              <a:rPr lang="en-GB" altLang="en-US"/>
              <a:pPr eaLnBrk="1" hangingPunct="1">
                <a:spcBef>
                  <a:spcPct val="0"/>
                </a:spcBef>
              </a:pPr>
              <a:t>6</a:t>
            </a:fld>
            <a:endParaRPr lang="en-GB" altLang="en-US"/>
          </a:p>
        </p:txBody>
      </p:sp>
    </p:spTree>
    <p:extLst>
      <p:ext uri="{BB962C8B-B14F-4D97-AF65-F5344CB8AC3E}">
        <p14:creationId xmlns:p14="http://schemas.microsoft.com/office/powerpoint/2010/main" val="840373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So overall, you could say we had a two handed strategy – engage in New York, get our members and Lyon Declaration signatories engaged in capitals</a:t>
            </a:r>
          </a:p>
          <a:p>
            <a:r>
              <a:rPr lang="en-GB" altLang="en-US"/>
              <a:t>Revised Toolkit (February 2015)</a:t>
            </a:r>
          </a:p>
          <a:p>
            <a:r>
              <a:rPr lang="en-GB" altLang="en-US"/>
              <a:t>National Development Plans (June 2015)</a:t>
            </a:r>
          </a:p>
          <a:p>
            <a:r>
              <a:rPr lang="en-GB" altLang="en-US"/>
              <a:t>In capital work – getting meetings with Ministers, and policymakers. Talk about who took meetings, and what they found difficult</a:t>
            </a:r>
          </a:p>
          <a:p>
            <a:endParaRPr lang="en-GB" altLang="en-US"/>
          </a:p>
          <a:p>
            <a:endParaRPr lang="en-US" alt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0DD413D0-40EE-4AFA-A6B6-EA259E3BA975}" type="slidenum">
              <a:rPr lang="en-GB" altLang="en-US"/>
              <a:pPr eaLnBrk="1" hangingPunct="1">
                <a:spcBef>
                  <a:spcPct val="0"/>
                </a:spcBef>
              </a:pPr>
              <a:t>15</a:t>
            </a:fld>
            <a:endParaRPr lang="en-GB" altLang="en-US"/>
          </a:p>
        </p:txBody>
      </p:sp>
    </p:spTree>
    <p:extLst>
      <p:ext uri="{BB962C8B-B14F-4D97-AF65-F5344CB8AC3E}">
        <p14:creationId xmlns:p14="http://schemas.microsoft.com/office/powerpoint/2010/main" val="162954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Endgame. It was becoming increasingly certain that the Goals and Targets produced by the Open Working Group would not be re-opened</a:t>
            </a:r>
          </a:p>
          <a:p>
            <a:r>
              <a:rPr lang="en-GB" altLang="en-US"/>
              <a:t>Up for grabs: the Declaration, the Means of Implementation (the text on how we will do it) and the text on monitoring and review (or how we will measure success)</a:t>
            </a:r>
          </a:p>
          <a:p>
            <a:r>
              <a:rPr lang="en-GB" altLang="en-US"/>
              <a:t>Talk about the meetings in this room</a:t>
            </a:r>
          </a:p>
          <a:p>
            <a:r>
              <a:rPr lang="en-GB" altLang="en-US"/>
              <a:t>Talk about the Zero Draft, the revised zero draft</a:t>
            </a:r>
          </a:p>
          <a:p>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57B73E0-3948-473D-9698-4AF077D9C939}" type="slidenum">
              <a:rPr lang="en-GB" altLang="en-US"/>
              <a:pPr eaLnBrk="1" hangingPunct="1">
                <a:spcBef>
                  <a:spcPct val="0"/>
                </a:spcBef>
              </a:pPr>
              <a:t>16</a:t>
            </a:fld>
            <a:endParaRPr lang="en-GB" altLang="en-US"/>
          </a:p>
        </p:txBody>
      </p:sp>
    </p:spTree>
    <p:extLst>
      <p:ext uri="{BB962C8B-B14F-4D97-AF65-F5344CB8AC3E}">
        <p14:creationId xmlns:p14="http://schemas.microsoft.com/office/powerpoint/2010/main" val="2452707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Talk about how we got progressively engaged</a:t>
            </a:r>
          </a:p>
          <a:p>
            <a:r>
              <a:rPr lang="en-US" altLang="en-US"/>
              <a:t>Talk about the HUGE number of different players in the development field</a:t>
            </a:r>
          </a:p>
          <a:p>
            <a:r>
              <a:rPr lang="en-US" altLang="en-US"/>
              <a:t>Mention the UN General Assembly 2013, and the realisation that no one was representing our point of view</a:t>
            </a:r>
          </a:p>
          <a:p>
            <a:r>
              <a:rPr lang="en-US" altLang="en-US"/>
              <a:t>Talk about how by the end of that General Assembly week we had some new friends, and a plan</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F06EC8E6-DD81-4428-A80E-FA035C453D1A}" type="slidenum">
              <a:rPr lang="en-GB" altLang="en-US"/>
              <a:pPr eaLnBrk="1" hangingPunct="1">
                <a:spcBef>
                  <a:spcPct val="0"/>
                </a:spcBef>
              </a:pPr>
              <a:t>7</a:t>
            </a:fld>
            <a:endParaRPr lang="en-GB" altLang="en-US"/>
          </a:p>
        </p:txBody>
      </p:sp>
    </p:spTree>
    <p:extLst>
      <p:ext uri="{BB962C8B-B14F-4D97-AF65-F5344CB8AC3E}">
        <p14:creationId xmlns:p14="http://schemas.microsoft.com/office/powerpoint/2010/main" val="892468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What is a Declaration?</a:t>
            </a:r>
          </a:p>
          <a:p>
            <a:r>
              <a:rPr lang="en-US" altLang="en-US"/>
              <a:t>Talk about how we developed it, building on endorsed policy and positions from IFLA’s past and present</a:t>
            </a:r>
          </a:p>
          <a:p>
            <a:r>
              <a:rPr lang="en-US" altLang="en-US"/>
              <a:t>Talk about the context that it needed to be introduced into – ongoing negotiations where everyone wants something – and the target audience – ALL Member States, not just developing countries</a:t>
            </a:r>
          </a:p>
          <a:p>
            <a:r>
              <a:rPr lang="en-US" altLang="en-US"/>
              <a:t>Talk about how we had a rough idea of what broad goals and targets there were going to be and, sadly, there wasn’t going to be one on building 100 new libraries in every country</a:t>
            </a:r>
          </a:p>
          <a:p>
            <a:r>
              <a:rPr lang="en-US" altLang="en-US"/>
              <a:t>Talk about it therefore needed for it to be bigger than the library community – and NOT about libraries per se. About Access to Information, and then when people got interested in that, we could bring libraries in</a:t>
            </a:r>
          </a:p>
          <a:p>
            <a:r>
              <a:rPr lang="en-US" altLang="en-US"/>
              <a:t>Talk about how we launched it, at Lyon, with big names already on board</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10C8D40E-1E76-4293-9D24-6814C7ACB654}" type="slidenum">
              <a:rPr lang="en-GB" altLang="en-US"/>
              <a:pPr eaLnBrk="1" hangingPunct="1">
                <a:spcBef>
                  <a:spcPct val="0"/>
                </a:spcBef>
              </a:pPr>
              <a:t>8</a:t>
            </a:fld>
            <a:endParaRPr lang="en-GB" altLang="en-US"/>
          </a:p>
        </p:txBody>
      </p:sp>
    </p:spTree>
    <p:extLst>
      <p:ext uri="{BB962C8B-B14F-4D97-AF65-F5344CB8AC3E}">
        <p14:creationId xmlns:p14="http://schemas.microsoft.com/office/powerpoint/2010/main" val="3821965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Talk about how the Declaration had to have a point, an ask</a:t>
            </a:r>
          </a:p>
          <a:p>
            <a:r>
              <a:rPr lang="en-US" altLang="en-US"/>
              <a:t>Walk through the ask, including the text before a) – d)</a:t>
            </a:r>
          </a:p>
          <a:p>
            <a:r>
              <a:rPr lang="en-US" altLang="en-US"/>
              <a:t>Re-iterate that this is aimed at Member States – and that all libraries live in a Member State, and can therefore influence them</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38D1E63F-7640-43DB-8DFA-A49AD1566421}" type="slidenum">
              <a:rPr lang="en-GB" altLang="en-US"/>
              <a:pPr eaLnBrk="1" hangingPunct="1">
                <a:spcBef>
                  <a:spcPct val="0"/>
                </a:spcBef>
              </a:pPr>
              <a:t>9</a:t>
            </a:fld>
            <a:endParaRPr lang="en-GB" altLang="en-US"/>
          </a:p>
        </p:txBody>
      </p:sp>
    </p:spTree>
    <p:extLst>
      <p:ext uri="{BB962C8B-B14F-4D97-AF65-F5344CB8AC3E}">
        <p14:creationId xmlns:p14="http://schemas.microsoft.com/office/powerpoint/2010/main" val="3841808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Talk about sourcing contributions from the sections, and name sections who contributed – say it’s not too late</a:t>
            </a:r>
          </a:p>
          <a:p>
            <a:r>
              <a:rPr lang="en-US" altLang="en-US"/>
              <a:t>Talk about the Declaration’s first visit to the UN – more signatories</a:t>
            </a:r>
          </a:p>
          <a:p>
            <a:r>
              <a:rPr lang="en-US" altLang="en-US"/>
              <a:t>Talk about moving IFLA’s comms into place, and the development webpages</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74140E88-8D92-4D42-A2B0-B0E44EC18142}" type="slidenum">
              <a:rPr lang="en-GB" altLang="en-US"/>
              <a:pPr eaLnBrk="1" hangingPunct="1">
                <a:spcBef>
                  <a:spcPct val="0"/>
                </a:spcBef>
              </a:pPr>
              <a:t>10</a:t>
            </a:fld>
            <a:endParaRPr lang="en-GB" altLang="en-US"/>
          </a:p>
        </p:txBody>
      </p:sp>
    </p:spTree>
    <p:extLst>
      <p:ext uri="{BB962C8B-B14F-4D97-AF65-F5344CB8AC3E}">
        <p14:creationId xmlns:p14="http://schemas.microsoft.com/office/powerpoint/2010/main" val="2848875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Open Working Group (March – July 2014) – the outcomes would be key to what we could hope to achieve with the Declaration</a:t>
            </a:r>
          </a:p>
          <a:p>
            <a:pPr marL="0" lvl="1"/>
            <a:r>
              <a:rPr lang="en-US" altLang="en-US">
                <a:ea typeface="ＭＳ Ｐゴシック" panose="020B0600070205080204" pitchFamily="34" charset="-128"/>
              </a:rPr>
              <a:t>Explain make-up of OWG – </a:t>
            </a:r>
            <a:r>
              <a:rPr lang="en-GB" altLang="en-US">
                <a:ea typeface="ＭＳ Ｐゴシック" panose="020B0600070205080204" pitchFamily="34" charset="-128"/>
              </a:rPr>
              <a:t>a group of 70 nominated UN Member States who were charged with proposing a set of global goals for consideration by the UN by the end of 2014</a:t>
            </a:r>
          </a:p>
          <a:p>
            <a:pPr marL="0" lvl="1"/>
            <a:r>
              <a:rPr lang="en-GB" altLang="en-US">
                <a:ea typeface="ＭＳ Ｐゴシック" panose="020B0600070205080204" pitchFamily="34" charset="-128"/>
              </a:rPr>
              <a:t>Explain how at OWG meetings we would engage with delegates, handout flyers, put on side-events, cajole and persuade that A2I should be include</a:t>
            </a:r>
          </a:p>
          <a:p>
            <a:pPr marL="0" lvl="1"/>
            <a:r>
              <a:rPr lang="en-GB" altLang="en-US">
                <a:ea typeface="ＭＳ Ｐゴシック" panose="020B0600070205080204" pitchFamily="34" charset="-128"/>
              </a:rPr>
              <a:t>Talk about the controversy of A2I, how some member states didn’t want a focus on good governance, transparency, accountability </a:t>
            </a:r>
            <a:endParaRPr lang="en-US" altLang="en-US">
              <a:ea typeface="ＭＳ Ｐゴシック" panose="020B0600070205080204" pitchFamily="34"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21CF919-7599-4F98-B3B0-05FDA8C0419A}" type="slidenum">
              <a:rPr lang="en-GB" altLang="en-US"/>
              <a:pPr eaLnBrk="1" hangingPunct="1">
                <a:spcBef>
                  <a:spcPct val="0"/>
                </a:spcBef>
              </a:pPr>
              <a:t>11</a:t>
            </a:fld>
            <a:endParaRPr lang="en-GB" altLang="en-US"/>
          </a:p>
        </p:txBody>
      </p:sp>
    </p:spTree>
    <p:extLst>
      <p:ext uri="{BB962C8B-B14F-4D97-AF65-F5344CB8AC3E}">
        <p14:creationId xmlns:p14="http://schemas.microsoft.com/office/powerpoint/2010/main" val="4026665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September – we got the draft proposal for the SDGs</a:t>
            </a:r>
          </a:p>
          <a:p>
            <a:r>
              <a:rPr lang="en-US" altLang="en-US"/>
              <a:t>17 Goals, 169 targets – remember there were only 8 MDGs</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A5757A58-8561-4373-B97A-97DAF7B53B7C}" type="slidenum">
              <a:rPr lang="en-GB" altLang="en-US"/>
              <a:pPr eaLnBrk="1" hangingPunct="1">
                <a:spcBef>
                  <a:spcPct val="0"/>
                </a:spcBef>
              </a:pPr>
              <a:t>12</a:t>
            </a:fld>
            <a:endParaRPr lang="en-GB" altLang="en-US"/>
          </a:p>
        </p:txBody>
      </p:sp>
    </p:spTree>
    <p:extLst>
      <p:ext uri="{BB962C8B-B14F-4D97-AF65-F5344CB8AC3E}">
        <p14:creationId xmlns:p14="http://schemas.microsoft.com/office/powerpoint/2010/main" val="3999638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And here it was – 16.10. The first place we scrolled to</a:t>
            </a:r>
          </a:p>
          <a:p>
            <a:r>
              <a:rPr lang="en-US" altLang="en-US"/>
              <a:t>First battle was won – it was in the text</a:t>
            </a:r>
          </a:p>
          <a:p>
            <a:r>
              <a:rPr lang="en-US" altLang="en-US"/>
              <a:t>But could it stay there? Still a year of negotiations to go</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B2FF553F-D5AF-4644-9B32-19CBFBE9F784}" type="slidenum">
              <a:rPr lang="en-GB" altLang="en-US"/>
              <a:pPr eaLnBrk="1" hangingPunct="1">
                <a:spcBef>
                  <a:spcPct val="0"/>
                </a:spcBef>
              </a:pPr>
              <a:t>13</a:t>
            </a:fld>
            <a:endParaRPr lang="en-GB" altLang="en-US"/>
          </a:p>
        </p:txBody>
      </p:sp>
    </p:spTree>
    <p:extLst>
      <p:ext uri="{BB962C8B-B14F-4D97-AF65-F5344CB8AC3E}">
        <p14:creationId xmlns:p14="http://schemas.microsoft.com/office/powerpoint/2010/main" val="3956262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So, in October, once we had something to work with, we went back to signatories and the IFLA network</a:t>
            </a:r>
          </a:p>
          <a:p>
            <a:r>
              <a:rPr lang="en-US" altLang="en-US"/>
              <a:t>Talk about the toolkit, what it had in it, what we wanted people to do etc.</a:t>
            </a:r>
          </a:p>
          <a:p>
            <a:r>
              <a:rPr lang="en-US" altLang="en-US"/>
              <a:t>Downloaded 1000 times</a:t>
            </a:r>
          </a:p>
          <a:p>
            <a:r>
              <a:rPr lang="en-US" altLang="en-US"/>
              <a:t>Outreach – developing partners in transparency sector – World Bank webinar on A2I in October</a:t>
            </a:r>
          </a:p>
          <a:p>
            <a:r>
              <a:rPr lang="en-US" altLang="en-US"/>
              <a:t>Talk about how we were now waiting for December, but trying to get library reps to take meetings </a:t>
            </a:r>
          </a:p>
          <a:p>
            <a:r>
              <a:rPr lang="en-GB" altLang="en-US"/>
              <a:t>In December we got the Secretary General’s Synthesis report - what else in play? HLP, discussions on financing </a:t>
            </a:r>
          </a:p>
          <a:p>
            <a:r>
              <a:rPr lang="en-GB" altLang="en-US"/>
              <a:t>“The Road to Dignity by 2030: Ending Poverty, Transforming All Lives and Protecting the Planet” - 6 elements for delivering</a:t>
            </a:r>
          </a:p>
          <a:p>
            <a:r>
              <a:rPr lang="en-GB" altLang="en-US"/>
              <a:t>What’s it say about A2I?</a:t>
            </a:r>
          </a:p>
          <a:p>
            <a:r>
              <a:rPr lang="en-GB" altLang="en-US"/>
              <a:t>Explain what came next – the Intergovernmental Negotiations (IGN) Process (Jan – August 2015)</a:t>
            </a:r>
          </a:p>
          <a:p>
            <a:r>
              <a:rPr lang="en-GB" altLang="en-US"/>
              <a:t>IFLA team – Donna Scheeder, Loida Garcia-Febo and Gerald Leitner (ALP) all contributed</a:t>
            </a:r>
          </a:p>
          <a:p>
            <a:r>
              <a:rPr lang="en-GB" altLang="en-US"/>
              <a:t>Lyon Declaration at the UN (Feb, April)</a:t>
            </a:r>
          </a:p>
          <a:p>
            <a:r>
              <a:rPr lang="en-GB" altLang="en-US"/>
              <a:t>Joining the TAP Network, sitting on the Steering Committee</a:t>
            </a:r>
          </a:p>
          <a:p>
            <a:r>
              <a:rPr lang="en-GB" altLang="en-US"/>
              <a:t>Talk about what this work looks like when you’re in the building</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9BAC46C3-79D0-4513-B8C0-5BB25A60C262}" type="slidenum">
              <a:rPr lang="en-GB" altLang="en-US"/>
              <a:pPr eaLnBrk="1" hangingPunct="1">
                <a:spcBef>
                  <a:spcPct val="0"/>
                </a:spcBef>
              </a:pPr>
              <a:t>14</a:t>
            </a:fld>
            <a:endParaRPr lang="en-GB" altLang="en-US"/>
          </a:p>
        </p:txBody>
      </p:sp>
    </p:spTree>
    <p:extLst>
      <p:ext uri="{BB962C8B-B14F-4D97-AF65-F5344CB8AC3E}">
        <p14:creationId xmlns:p14="http://schemas.microsoft.com/office/powerpoint/2010/main" val="1556231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B27780-946C-43EC-90B7-7D7D3C4CCD09}" type="datetimeFigureOut">
              <a:rPr lang="en-GB" smtClean="0"/>
              <a:t>2021-01-26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4F6447-74C8-458E-86FA-9FFCD44921E2}" type="slidenum">
              <a:rPr lang="en-GB" smtClean="0"/>
              <a:t>‹#›</a:t>
            </a:fld>
            <a:endParaRPr lang="en-GB"/>
          </a:p>
        </p:txBody>
      </p:sp>
    </p:spTree>
    <p:extLst>
      <p:ext uri="{BB962C8B-B14F-4D97-AF65-F5344CB8AC3E}">
        <p14:creationId xmlns:p14="http://schemas.microsoft.com/office/powerpoint/2010/main" val="311565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B27780-946C-43EC-90B7-7D7D3C4CCD09}" type="datetimeFigureOut">
              <a:rPr lang="en-GB" smtClean="0"/>
              <a:t>2021-01-26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4F6447-74C8-458E-86FA-9FFCD44921E2}" type="slidenum">
              <a:rPr lang="en-GB" smtClean="0"/>
              <a:t>‹#›</a:t>
            </a:fld>
            <a:endParaRPr lang="en-GB"/>
          </a:p>
        </p:txBody>
      </p:sp>
    </p:spTree>
    <p:extLst>
      <p:ext uri="{BB962C8B-B14F-4D97-AF65-F5344CB8AC3E}">
        <p14:creationId xmlns:p14="http://schemas.microsoft.com/office/powerpoint/2010/main" val="237070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B27780-946C-43EC-90B7-7D7D3C4CCD09}" type="datetimeFigureOut">
              <a:rPr lang="en-GB" smtClean="0"/>
              <a:t>2021-01-26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4F6447-74C8-458E-86FA-9FFCD44921E2}" type="slidenum">
              <a:rPr lang="en-GB" smtClean="0"/>
              <a:t>‹#›</a:t>
            </a:fld>
            <a:endParaRPr lang="en-GB"/>
          </a:p>
        </p:txBody>
      </p:sp>
    </p:spTree>
    <p:extLst>
      <p:ext uri="{BB962C8B-B14F-4D97-AF65-F5344CB8AC3E}">
        <p14:creationId xmlns:p14="http://schemas.microsoft.com/office/powerpoint/2010/main" val="2987582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Master title slide">
    <p:spTree>
      <p:nvGrpSpPr>
        <p:cNvPr id="1" name=""/>
        <p:cNvGrpSpPr/>
        <p:nvPr/>
      </p:nvGrpSpPr>
      <p:grpSpPr>
        <a:xfrm>
          <a:off x="0" y="0"/>
          <a:ext cx="0" cy="0"/>
          <a:chOff x="0" y="0"/>
          <a:chExt cx="0" cy="0"/>
        </a:xfrm>
      </p:grpSpPr>
      <p:sp>
        <p:nvSpPr>
          <p:cNvPr id="4" name="Rectangle 3"/>
          <p:cNvSpPr/>
          <p:nvPr userDrawn="1"/>
        </p:nvSpPr>
        <p:spPr>
          <a:xfrm>
            <a:off x="0" y="0"/>
            <a:ext cx="1524000" cy="6858000"/>
          </a:xfrm>
          <a:prstGeom prst="rect">
            <a:avLst/>
          </a:prstGeom>
          <a:gradFill flip="none" rotWithShape="1">
            <a:gsLst>
              <a:gs pos="9000">
                <a:srgbClr val="9BC341"/>
              </a:gs>
              <a:gs pos="68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8" descr="Z:\ppt\logo_ifla_text_smal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144463"/>
            <a:ext cx="28575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p:cNvSpPr>
            <a:spLocks noGrp="1"/>
          </p:cNvSpPr>
          <p:nvPr>
            <p:ph type="subTitle" idx="1"/>
          </p:nvPr>
        </p:nvSpPr>
        <p:spPr>
          <a:xfrm>
            <a:off x="3071802" y="3857628"/>
            <a:ext cx="5857916" cy="642942"/>
          </a:xfrm>
        </p:spPr>
        <p:txBody>
          <a:bodyPr/>
          <a:lstStyle>
            <a:lvl1pPr marL="0" indent="0" algn="ctr">
              <a:buNone/>
              <a:defRPr sz="2800">
                <a:solidFill>
                  <a:srgbClr val="00819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0" name="Text Placeholder 12"/>
          <p:cNvSpPr>
            <a:spLocks noGrp="1"/>
          </p:cNvSpPr>
          <p:nvPr>
            <p:ph type="body" sz="quarter" idx="14"/>
          </p:nvPr>
        </p:nvSpPr>
        <p:spPr>
          <a:xfrm>
            <a:off x="1643042" y="2670571"/>
            <a:ext cx="6715172" cy="615553"/>
          </a:xfrm>
          <a:noFill/>
          <a:ln w="19050" cap="flat" cmpd="sng">
            <a:noFill/>
            <a:round/>
          </a:ln>
        </p:spPr>
        <p:txBody>
          <a:bodyPr rIns="36000">
            <a:spAutoFit/>
          </a:bodyPr>
          <a:lstStyle>
            <a:lvl1pPr marL="72000" indent="0" algn="ctr">
              <a:buNone/>
              <a:defRPr sz="3400" baseline="0">
                <a:solidFill>
                  <a:srgbClr val="D50033"/>
                </a:solidFill>
                <a:latin typeface="Minion Pro" pitchFamily="18"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25444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aster title slide">
    <p:spTree>
      <p:nvGrpSpPr>
        <p:cNvPr id="1" name=""/>
        <p:cNvGrpSpPr/>
        <p:nvPr/>
      </p:nvGrpSpPr>
      <p:grpSpPr>
        <a:xfrm>
          <a:off x="0" y="0"/>
          <a:ext cx="0" cy="0"/>
          <a:chOff x="0" y="0"/>
          <a:chExt cx="0" cy="0"/>
        </a:xfrm>
      </p:grpSpPr>
      <p:sp>
        <p:nvSpPr>
          <p:cNvPr id="4" name="Rectangle 3"/>
          <p:cNvSpPr/>
          <p:nvPr userDrawn="1"/>
        </p:nvSpPr>
        <p:spPr>
          <a:xfrm>
            <a:off x="0" y="0"/>
            <a:ext cx="1524000" cy="6858000"/>
          </a:xfrm>
          <a:prstGeom prst="rect">
            <a:avLst/>
          </a:prstGeom>
          <a:gradFill flip="none" rotWithShape="1">
            <a:gsLst>
              <a:gs pos="9000">
                <a:srgbClr val="9BC341"/>
              </a:gs>
              <a:gs pos="68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8" descr="Z:\ppt\logo_ifla_text_smal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144463"/>
            <a:ext cx="28575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4"/>
          </p:nvPr>
        </p:nvSpPr>
        <p:spPr>
          <a:xfrm>
            <a:off x="1643042" y="884621"/>
            <a:ext cx="7143800" cy="615553"/>
          </a:xfrm>
          <a:noFill/>
          <a:ln w="19050" cap="flat" cmpd="sng">
            <a:noFill/>
            <a:round/>
          </a:ln>
        </p:spPr>
        <p:txBody>
          <a:bodyPr rIns="36000">
            <a:spAutoFit/>
          </a:bodyPr>
          <a:lstStyle>
            <a:lvl1pPr marL="72000" indent="0" algn="l">
              <a:buNone/>
              <a:defRPr sz="3400" baseline="0">
                <a:solidFill>
                  <a:srgbClr val="008195"/>
                </a:solidFill>
                <a:latin typeface="Minion Pro" pitchFamily="18" charset="0"/>
                <a:cs typeface="Arial" pitchFamily="34" charset="0"/>
              </a:defRPr>
            </a:lvl1pPr>
          </a:lstStyle>
          <a:p>
            <a:pPr lvl="0"/>
            <a:r>
              <a:rPr lang="en-US" dirty="0"/>
              <a:t>Click to edit Master text styles</a:t>
            </a:r>
          </a:p>
        </p:txBody>
      </p:sp>
      <p:sp>
        <p:nvSpPr>
          <p:cNvPr id="11" name="Text Placeholder 10"/>
          <p:cNvSpPr>
            <a:spLocks noGrp="1"/>
          </p:cNvSpPr>
          <p:nvPr>
            <p:ph type="body" sz="quarter" idx="13"/>
          </p:nvPr>
        </p:nvSpPr>
        <p:spPr>
          <a:xfrm>
            <a:off x="1643042" y="1714488"/>
            <a:ext cx="7081838" cy="4429156"/>
          </a:xfrm>
        </p:spPr>
        <p:txBody>
          <a:bodyPr/>
          <a:lstStyle>
            <a:lvl1pPr>
              <a:defRPr sz="2800" baseline="0">
                <a:solidFill>
                  <a:srgbClr val="005432"/>
                </a:solidFill>
                <a:latin typeface="Minion Pro" pitchFamily="18" charset="0"/>
                <a:cs typeface="Arial" pitchFamily="34" charset="0"/>
              </a:defRPr>
            </a:lvl1pPr>
            <a:lvl2pPr>
              <a:defRPr sz="2600" baseline="0">
                <a:solidFill>
                  <a:srgbClr val="005432"/>
                </a:solidFill>
                <a:latin typeface="Minion Pro" pitchFamily="18" charset="0"/>
                <a:cs typeface="Arial" pitchFamily="34" charset="0"/>
              </a:defRPr>
            </a:lvl2pPr>
            <a:lvl3pPr>
              <a:defRPr>
                <a:solidFill>
                  <a:srgbClr val="005432"/>
                </a:solidFill>
                <a:latin typeface="Minion Pro" pitchFamily="18" charset="0"/>
                <a:cs typeface="Arial" pitchFamily="34" charset="0"/>
              </a:defRPr>
            </a:lvl3pPr>
            <a:lvl4pPr>
              <a:defRPr>
                <a:solidFill>
                  <a:srgbClr val="005432"/>
                </a:solidFill>
                <a:latin typeface="Minion Pro" pitchFamily="18" charset="0"/>
                <a:cs typeface="Arial" pitchFamily="34" charset="0"/>
              </a:defRPr>
            </a:lvl4pPr>
            <a:lvl5pPr>
              <a:defRPr>
                <a:solidFill>
                  <a:srgbClr val="005432"/>
                </a:solidFill>
                <a:latin typeface="Minion Pro" pitchFamily="18"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53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B27780-946C-43EC-90B7-7D7D3C4CCD09}" type="datetimeFigureOut">
              <a:rPr lang="en-GB" smtClean="0"/>
              <a:t>2021-01-26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4F6447-74C8-458E-86FA-9FFCD44921E2}" type="slidenum">
              <a:rPr lang="en-GB" smtClean="0"/>
              <a:t>‹#›</a:t>
            </a:fld>
            <a:endParaRPr lang="en-GB"/>
          </a:p>
        </p:txBody>
      </p:sp>
    </p:spTree>
    <p:extLst>
      <p:ext uri="{BB962C8B-B14F-4D97-AF65-F5344CB8AC3E}">
        <p14:creationId xmlns:p14="http://schemas.microsoft.com/office/powerpoint/2010/main" val="3653280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B27780-946C-43EC-90B7-7D7D3C4CCD09}" type="datetimeFigureOut">
              <a:rPr lang="en-GB" smtClean="0"/>
              <a:t>2021-01-26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4F6447-74C8-458E-86FA-9FFCD44921E2}" type="slidenum">
              <a:rPr lang="en-GB" smtClean="0"/>
              <a:t>‹#›</a:t>
            </a:fld>
            <a:endParaRPr lang="en-GB"/>
          </a:p>
        </p:txBody>
      </p:sp>
    </p:spTree>
    <p:extLst>
      <p:ext uri="{BB962C8B-B14F-4D97-AF65-F5344CB8AC3E}">
        <p14:creationId xmlns:p14="http://schemas.microsoft.com/office/powerpoint/2010/main" val="268140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B27780-946C-43EC-90B7-7D7D3C4CCD09}" type="datetimeFigureOut">
              <a:rPr lang="en-GB" smtClean="0"/>
              <a:t>2021-01-26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4F6447-74C8-458E-86FA-9FFCD44921E2}" type="slidenum">
              <a:rPr lang="en-GB" smtClean="0"/>
              <a:t>‹#›</a:t>
            </a:fld>
            <a:endParaRPr lang="en-GB"/>
          </a:p>
        </p:txBody>
      </p:sp>
    </p:spTree>
    <p:extLst>
      <p:ext uri="{BB962C8B-B14F-4D97-AF65-F5344CB8AC3E}">
        <p14:creationId xmlns:p14="http://schemas.microsoft.com/office/powerpoint/2010/main" val="1997542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B27780-946C-43EC-90B7-7D7D3C4CCD09}" type="datetimeFigureOut">
              <a:rPr lang="en-GB" smtClean="0"/>
              <a:t>2021-01-26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A4F6447-74C8-458E-86FA-9FFCD44921E2}" type="slidenum">
              <a:rPr lang="en-GB" smtClean="0"/>
              <a:t>‹#›</a:t>
            </a:fld>
            <a:endParaRPr lang="en-GB"/>
          </a:p>
        </p:txBody>
      </p:sp>
    </p:spTree>
    <p:extLst>
      <p:ext uri="{BB962C8B-B14F-4D97-AF65-F5344CB8AC3E}">
        <p14:creationId xmlns:p14="http://schemas.microsoft.com/office/powerpoint/2010/main" val="1660675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B27780-946C-43EC-90B7-7D7D3C4CCD09}" type="datetimeFigureOut">
              <a:rPr lang="en-GB" smtClean="0"/>
              <a:t>2021-01-26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4F6447-74C8-458E-86FA-9FFCD44921E2}" type="slidenum">
              <a:rPr lang="en-GB" smtClean="0"/>
              <a:t>‹#›</a:t>
            </a:fld>
            <a:endParaRPr lang="en-GB"/>
          </a:p>
        </p:txBody>
      </p:sp>
    </p:spTree>
    <p:extLst>
      <p:ext uri="{BB962C8B-B14F-4D97-AF65-F5344CB8AC3E}">
        <p14:creationId xmlns:p14="http://schemas.microsoft.com/office/powerpoint/2010/main" val="874132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27780-946C-43EC-90B7-7D7D3C4CCD09}" type="datetimeFigureOut">
              <a:rPr lang="en-GB" smtClean="0"/>
              <a:t>2021-01-26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A4F6447-74C8-458E-86FA-9FFCD44921E2}" type="slidenum">
              <a:rPr lang="en-GB" smtClean="0"/>
              <a:t>‹#›</a:t>
            </a:fld>
            <a:endParaRPr lang="en-GB"/>
          </a:p>
        </p:txBody>
      </p:sp>
    </p:spTree>
    <p:extLst>
      <p:ext uri="{BB962C8B-B14F-4D97-AF65-F5344CB8AC3E}">
        <p14:creationId xmlns:p14="http://schemas.microsoft.com/office/powerpoint/2010/main" val="29206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B27780-946C-43EC-90B7-7D7D3C4CCD09}" type="datetimeFigureOut">
              <a:rPr lang="en-GB" smtClean="0"/>
              <a:t>2021-01-26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4F6447-74C8-458E-86FA-9FFCD44921E2}" type="slidenum">
              <a:rPr lang="en-GB" smtClean="0"/>
              <a:t>‹#›</a:t>
            </a:fld>
            <a:endParaRPr lang="en-GB"/>
          </a:p>
        </p:txBody>
      </p:sp>
    </p:spTree>
    <p:extLst>
      <p:ext uri="{BB962C8B-B14F-4D97-AF65-F5344CB8AC3E}">
        <p14:creationId xmlns:p14="http://schemas.microsoft.com/office/powerpoint/2010/main" val="1821384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B27780-946C-43EC-90B7-7D7D3C4CCD09}" type="datetimeFigureOut">
              <a:rPr lang="en-GB" smtClean="0"/>
              <a:t>2021-01-26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4F6447-74C8-458E-86FA-9FFCD44921E2}" type="slidenum">
              <a:rPr lang="en-GB" smtClean="0"/>
              <a:t>‹#›</a:t>
            </a:fld>
            <a:endParaRPr lang="en-GB"/>
          </a:p>
        </p:txBody>
      </p:sp>
    </p:spTree>
    <p:extLst>
      <p:ext uri="{BB962C8B-B14F-4D97-AF65-F5344CB8AC3E}">
        <p14:creationId xmlns:p14="http://schemas.microsoft.com/office/powerpoint/2010/main" val="2214575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27780-946C-43EC-90B7-7D7D3C4CCD09}" type="datetimeFigureOut">
              <a:rPr lang="en-GB" smtClean="0"/>
              <a:t>2021-01-26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4F6447-74C8-458E-86FA-9FFCD44921E2}" type="slidenum">
              <a:rPr lang="en-GB" smtClean="0"/>
              <a:t>‹#›</a:t>
            </a:fld>
            <a:endParaRPr lang="en-GB"/>
          </a:p>
        </p:txBody>
      </p:sp>
    </p:spTree>
    <p:extLst>
      <p:ext uri="{BB962C8B-B14F-4D97-AF65-F5344CB8AC3E}">
        <p14:creationId xmlns:p14="http://schemas.microsoft.com/office/powerpoint/2010/main" val="3669673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ifla.org/node/7408"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hyperlink" Target="http://www.ifla.org/libraries-development" TargetMode="External"/><Relationship Id="rId4" Type="http://schemas.openxmlformats.org/officeDocument/2006/relationships/hyperlink" Target="http://www.ifla.org/node/877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www.sustainabledevelopment.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www.ifla.org/publications/toolkit--libraries-and-the-un-post-2015-development-agend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SXxR4T6_3K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SXxR4T6_3K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3999"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26090" b="50645"/>
          <a:stretch/>
        </p:blipFill>
        <p:spPr>
          <a:xfrm>
            <a:off x="3664150" y="687104"/>
            <a:ext cx="1826476" cy="450375"/>
          </a:xfrm>
          <a:prstGeom prst="rect">
            <a:avLst/>
          </a:prstGeom>
        </p:spPr>
      </p:pic>
      <p:sp>
        <p:nvSpPr>
          <p:cNvPr id="8" name="Rectangle 7"/>
          <p:cNvSpPr/>
          <p:nvPr/>
        </p:nvSpPr>
        <p:spPr>
          <a:xfrm>
            <a:off x="2620983" y="1214336"/>
            <a:ext cx="3902030" cy="307777"/>
          </a:xfrm>
          <a:prstGeom prst="rect">
            <a:avLst/>
          </a:prstGeom>
        </p:spPr>
        <p:txBody>
          <a:bodyPr wrap="none">
            <a:spAutoFit/>
          </a:bodyPr>
          <a:lstStyle/>
          <a:p>
            <a:r>
              <a:rPr lang="nl-NL" sz="1400" dirty="0">
                <a:solidFill>
                  <a:schemeClr val="bg1"/>
                </a:solidFill>
                <a:latin typeface="Century Gothic" panose="020B0502020202020204" pitchFamily="34" charset="0"/>
                <a:ea typeface="Calibri" panose="020F0502020204030204" pitchFamily="34" charset="0"/>
              </a:rPr>
              <a:t>INTERNATIONAL ADVOCACY PROGRAMME</a:t>
            </a:r>
            <a:endParaRPr lang="en-US" sz="1400" dirty="0">
              <a:solidFill>
                <a:schemeClr val="bg1"/>
              </a:solidFill>
              <a:latin typeface="Century Gothic" panose="020B0502020202020204" pitchFamily="34" charset="0"/>
            </a:endParaRPr>
          </a:p>
        </p:txBody>
      </p:sp>
      <p:sp>
        <p:nvSpPr>
          <p:cNvPr id="9" name="Rectangle 8"/>
          <p:cNvSpPr/>
          <p:nvPr/>
        </p:nvSpPr>
        <p:spPr>
          <a:xfrm>
            <a:off x="2249712" y="2875509"/>
            <a:ext cx="6481828" cy="759182"/>
          </a:xfrm>
          <a:prstGeom prst="rect">
            <a:avLst/>
          </a:prstGeom>
          <a:noFill/>
        </p:spPr>
        <p:txBody>
          <a:bodyPr wrap="square">
            <a:spAutoFit/>
          </a:bodyPr>
          <a:lstStyle/>
          <a:p>
            <a:pPr>
              <a:lnSpc>
                <a:spcPts val="2600"/>
              </a:lnSpc>
            </a:pPr>
            <a:r>
              <a:rPr lang="en-US" sz="2800" b="1" dirty="0">
                <a:solidFill>
                  <a:schemeClr val="bg1"/>
                </a:solidFill>
                <a:latin typeface="Century Gothic" panose="020B0502020202020204" pitchFamily="34" charset="0"/>
              </a:rPr>
              <a:t>LIBRARIES, DEVELOPMENT, </a:t>
            </a:r>
            <a:br>
              <a:rPr lang="en-US" sz="2800" b="1" dirty="0">
                <a:solidFill>
                  <a:schemeClr val="bg1"/>
                </a:solidFill>
                <a:latin typeface="Century Gothic" panose="020B0502020202020204" pitchFamily="34" charset="0"/>
              </a:rPr>
            </a:br>
            <a:r>
              <a:rPr lang="en-US" sz="2800" b="1" dirty="0">
                <a:solidFill>
                  <a:schemeClr val="bg1"/>
                </a:solidFill>
                <a:latin typeface="Century Gothic" panose="020B0502020202020204" pitchFamily="34" charset="0"/>
              </a:rPr>
              <a:t>AND THE UN 2030 AGENDA</a:t>
            </a:r>
          </a:p>
        </p:txBody>
      </p:sp>
      <p:pic>
        <p:nvPicPr>
          <p:cNvPr id="1028" name="Picture 4" descr="http://i0.wp.com/www.un.org/sustainabledevelopment/wp-content/uploads/2015/12/english_SDG_17goals_poster_all_languages_with_UN_emblem_1.png?resize=728%2C451"/>
          <p:cNvPicPr>
            <a:picLocks noChangeAspect="1" noChangeArrowheads="1"/>
          </p:cNvPicPr>
          <p:nvPr/>
        </p:nvPicPr>
        <p:blipFill rotWithShape="1">
          <a:blip r:embed="rId3">
            <a:extLst>
              <a:ext uri="{28A0092B-C50C-407E-A947-70E740481C1C}">
                <a14:useLocalDpi xmlns:a14="http://schemas.microsoft.com/office/drawing/2010/main" val="0"/>
              </a:ext>
            </a:extLst>
          </a:blip>
          <a:srcRect t="47459"/>
          <a:stretch/>
        </p:blipFill>
        <p:spPr bwMode="auto">
          <a:xfrm>
            <a:off x="1813662" y="3893223"/>
            <a:ext cx="5516669" cy="17956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i0.wp.com/www.un.org/sustainabledevelopment/wp-content/uploads/2015/12/english_SDG_17goals_poster_all_languages_with_UN_emblem_1.png?resize=728%2C451"/>
          <p:cNvPicPr>
            <a:picLocks noChangeAspect="1" noChangeArrowheads="1"/>
          </p:cNvPicPr>
          <p:nvPr/>
        </p:nvPicPr>
        <p:blipFill rotWithShape="1">
          <a:blip r:embed="rId3">
            <a:extLst>
              <a:ext uri="{28A0092B-C50C-407E-A947-70E740481C1C}">
                <a14:useLocalDpi xmlns:a14="http://schemas.microsoft.com/office/drawing/2010/main" val="0"/>
              </a:ext>
            </a:extLst>
          </a:blip>
          <a:srcRect t="19110" b="52869"/>
          <a:stretch/>
        </p:blipFill>
        <p:spPr bwMode="auto">
          <a:xfrm>
            <a:off x="1813662" y="1639036"/>
            <a:ext cx="5516669" cy="9576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one.org/wp-content/themes/one_2014/library/images/goal-icons/goals-wheel-soli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559" y="2862696"/>
            <a:ext cx="685818" cy="68581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flipV="1">
            <a:off x="1061884" y="2713594"/>
            <a:ext cx="7138219" cy="1"/>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61884" y="3720868"/>
            <a:ext cx="7138219" cy="1"/>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67148" y="6011827"/>
            <a:ext cx="8976851" cy="523220"/>
          </a:xfrm>
          <a:prstGeom prst="rect">
            <a:avLst/>
          </a:prstGeom>
          <a:noFill/>
        </p:spPr>
        <p:txBody>
          <a:bodyPr wrap="square" rtlCol="0">
            <a:spAutoFit/>
          </a:bodyPr>
          <a:lstStyle/>
          <a:p>
            <a:pPr algn="ctr"/>
            <a:r>
              <a:rPr lang="en-AU" sz="2800" dirty="0">
                <a:solidFill>
                  <a:schemeClr val="bg1"/>
                </a:solidFill>
              </a:rPr>
              <a:t>TOPIC 1B:  IFLA’S WORK AT THE UN</a:t>
            </a:r>
          </a:p>
        </p:txBody>
      </p:sp>
    </p:spTree>
    <p:extLst>
      <p:ext uri="{BB962C8B-B14F-4D97-AF65-F5344CB8AC3E}">
        <p14:creationId xmlns:p14="http://schemas.microsoft.com/office/powerpoint/2010/main" val="1176441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1"/>
          <p:cNvSpPr>
            <a:spLocks noGrp="1"/>
          </p:cNvSpPr>
          <p:nvPr>
            <p:ph type="body" sz="quarter" idx="14"/>
          </p:nvPr>
        </p:nvSpPr>
        <p:spPr>
          <a:xfrm>
            <a:off x="1643063" y="884238"/>
            <a:ext cx="7143750" cy="615950"/>
          </a:xfrm>
          <a:ln w="9525"/>
          <a:extLst>
            <a:ext uri="{91240B29-F687-4F45-9708-019B960494DF}">
              <a14:hiddenLine xmlns:a14="http://schemas.microsoft.com/office/drawing/2010/main" w="9525" cap="flat">
                <a:solidFill>
                  <a:srgbClr val="000000"/>
                </a:solidFill>
                <a:miter lim="800000"/>
                <a:headEnd/>
                <a:tailEnd/>
              </a14:hiddenLine>
            </a:ext>
          </a:extLst>
        </p:spPr>
        <p:txBody>
          <a:bodyPr/>
          <a:lstStyle/>
          <a:p>
            <a:pPr marL="71438"/>
            <a:r>
              <a:rPr lang="en-US" altLang="en-US"/>
              <a:t>After Lyon</a:t>
            </a:r>
          </a:p>
        </p:txBody>
      </p:sp>
      <p:sp>
        <p:nvSpPr>
          <p:cNvPr id="16387" name="Text Placeholder 2"/>
          <p:cNvSpPr>
            <a:spLocks noGrp="1"/>
          </p:cNvSpPr>
          <p:nvPr>
            <p:ph type="body" sz="quarter" idx="13"/>
          </p:nvPr>
        </p:nvSpPr>
        <p:spPr>
          <a:xfrm>
            <a:off x="1643063" y="1714500"/>
            <a:ext cx="7081837" cy="4429125"/>
          </a:xfrm>
        </p:spPr>
        <p:txBody>
          <a:bodyPr/>
          <a:lstStyle/>
          <a:p>
            <a:r>
              <a:rPr lang="en-US" altLang="en-US"/>
              <a:t>Section Contributions</a:t>
            </a:r>
          </a:p>
          <a:p>
            <a:pPr lvl="1"/>
            <a:r>
              <a:rPr lang="en-US" altLang="en-US">
                <a:ea typeface="ＭＳ Ｐゴシック" panose="020B0600070205080204" pitchFamily="34" charset="-128"/>
                <a:hlinkClick r:id="rId3"/>
              </a:rPr>
              <a:t>http://www.ifla.org/node/7408</a:t>
            </a:r>
            <a:endParaRPr lang="en-US" altLang="en-US">
              <a:ea typeface="ＭＳ Ｐゴシック" panose="020B0600070205080204" pitchFamily="34" charset="-128"/>
            </a:endParaRPr>
          </a:p>
          <a:p>
            <a:r>
              <a:rPr lang="en-US" altLang="en-US"/>
              <a:t>UN DPI Conference (August 2014)</a:t>
            </a:r>
          </a:p>
          <a:p>
            <a:pPr lvl="1"/>
            <a:r>
              <a:rPr lang="en-US" altLang="en-US">
                <a:ea typeface="ＭＳ Ｐゴシック" panose="020B0600070205080204" pitchFamily="34" charset="-128"/>
                <a:hlinkClick r:id="rId4"/>
              </a:rPr>
              <a:t>http://www.ifla.org/node/8776</a:t>
            </a:r>
            <a:endParaRPr lang="en-US" altLang="en-US">
              <a:ea typeface="ＭＳ Ｐゴシック" panose="020B0600070205080204" pitchFamily="34" charset="-128"/>
            </a:endParaRPr>
          </a:p>
          <a:p>
            <a:r>
              <a:rPr lang="en-US" altLang="en-US"/>
              <a:t>Social media and communications</a:t>
            </a:r>
          </a:p>
          <a:p>
            <a:pPr lvl="1"/>
            <a:r>
              <a:rPr lang="en-US" altLang="en-US">
                <a:ea typeface="ＭＳ Ｐゴシック" panose="020B0600070205080204" pitchFamily="34" charset="-128"/>
              </a:rPr>
              <a:t>@IFLA_ALP</a:t>
            </a:r>
          </a:p>
          <a:p>
            <a:pPr lvl="1"/>
            <a:r>
              <a:rPr lang="en-US" altLang="en-US">
                <a:ea typeface="ＭＳ Ｐゴシック" panose="020B0600070205080204" pitchFamily="34" charset="-128"/>
                <a:hlinkClick r:id="rId5"/>
              </a:rPr>
              <a:t>http://www.ifla.org/libraries-development</a:t>
            </a:r>
            <a:r>
              <a:rPr lang="en-US" altLang="en-US">
                <a:ea typeface="ＭＳ Ｐゴシック" panose="020B0600070205080204" pitchFamily="34" charset="-128"/>
              </a:rPr>
              <a:t> </a:t>
            </a:r>
          </a:p>
        </p:txBody>
      </p:sp>
    </p:spTree>
    <p:extLst>
      <p:ext uri="{BB962C8B-B14F-4D97-AF65-F5344CB8AC3E}">
        <p14:creationId xmlns:p14="http://schemas.microsoft.com/office/powerpoint/2010/main" val="186672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Fourth-Session-of-the-Open-Working-Grou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4875" y="0"/>
            <a:ext cx="733425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4"/>
          <p:cNvSpPr txBox="1">
            <a:spLocks noChangeArrowheads="1"/>
          </p:cNvSpPr>
          <p:nvPr/>
        </p:nvSpPr>
        <p:spPr bwMode="auto">
          <a:xfrm>
            <a:off x="342900" y="6019800"/>
            <a:ext cx="845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a:latin typeface="Arial" panose="020B0604020202020204" pitchFamily="34" charset="0"/>
              </a:rPr>
              <a:t>Open Working Group Co-Chairs: Ambassadors Csaba (left, Hungary) </a:t>
            </a:r>
          </a:p>
          <a:p>
            <a:pPr algn="ctr" eaLnBrk="1" hangingPunct="1">
              <a:spcBef>
                <a:spcPct val="0"/>
              </a:spcBef>
              <a:buFontTx/>
              <a:buNone/>
            </a:pPr>
            <a:r>
              <a:rPr lang="en-US" altLang="en-US" sz="1800">
                <a:latin typeface="Arial" panose="020B0604020202020204" pitchFamily="34" charset="0"/>
              </a:rPr>
              <a:t>and Kamau (right, Kenya)</a:t>
            </a:r>
          </a:p>
        </p:txBody>
      </p:sp>
    </p:spTree>
    <p:extLst>
      <p:ext uri="{BB962C8B-B14F-4D97-AF65-F5344CB8AC3E}">
        <p14:creationId xmlns:p14="http://schemas.microsoft.com/office/powerpoint/2010/main" val="4031989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Unknow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9144000" cy="523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2"/>
          <p:cNvSpPr txBox="1">
            <a:spLocks noChangeArrowheads="1"/>
          </p:cNvSpPr>
          <p:nvPr/>
        </p:nvSpPr>
        <p:spPr bwMode="auto">
          <a:xfrm>
            <a:off x="3581400" y="6172200"/>
            <a:ext cx="510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800">
                <a:latin typeface="Arial" panose="020B0604020202020204" pitchFamily="34" charset="0"/>
                <a:hlinkClick r:id="rId4"/>
              </a:rPr>
              <a:t>www.sustainabledevelopment.org</a:t>
            </a:r>
            <a:r>
              <a:rPr lang="en-US" altLang="en-US" sz="1800">
                <a:latin typeface="Arial" panose="020B0604020202020204" pitchFamily="34" charset="0"/>
              </a:rPr>
              <a:t> </a:t>
            </a:r>
          </a:p>
        </p:txBody>
      </p:sp>
      <p:sp>
        <p:nvSpPr>
          <p:cNvPr id="18436" name="TextBox 3"/>
          <p:cNvSpPr txBox="1">
            <a:spLocks noChangeArrowheads="1"/>
          </p:cNvSpPr>
          <p:nvPr/>
        </p:nvSpPr>
        <p:spPr bwMode="auto">
          <a:xfrm>
            <a:off x="304800" y="6172200"/>
            <a:ext cx="1890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September 2014</a:t>
            </a:r>
          </a:p>
        </p:txBody>
      </p:sp>
    </p:spTree>
    <p:extLst>
      <p:ext uri="{BB962C8B-B14F-4D97-AF65-F5344CB8AC3E}">
        <p14:creationId xmlns:p14="http://schemas.microsoft.com/office/powerpoint/2010/main" val="2902191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Unknown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11213"/>
            <a:ext cx="91440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2"/>
          <p:cNvSpPr txBox="1">
            <a:spLocks noChangeArrowheads="1"/>
          </p:cNvSpPr>
          <p:nvPr/>
        </p:nvSpPr>
        <p:spPr bwMode="auto">
          <a:xfrm>
            <a:off x="2667000" y="3581400"/>
            <a:ext cx="5181600" cy="457200"/>
          </a:xfrm>
          <a:prstGeom prst="rect">
            <a:avLst/>
          </a:prstGeom>
          <a:solidFill>
            <a:schemeClr val="bg1">
              <a:alpha val="0"/>
            </a:schemeClr>
          </a:solidFill>
          <a:ln w="22225">
            <a:solidFill>
              <a:srgbClr val="FF00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3890717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Toolki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9144000"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2"/>
          <p:cNvSpPr txBox="1">
            <a:spLocks noChangeArrowheads="1"/>
          </p:cNvSpPr>
          <p:nvPr/>
        </p:nvSpPr>
        <p:spPr bwMode="auto">
          <a:xfrm>
            <a:off x="1066800" y="6019800"/>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800">
                <a:latin typeface="Arial" panose="020B0604020202020204" pitchFamily="34" charset="0"/>
                <a:hlinkClick r:id="rId4"/>
              </a:rPr>
              <a:t>http://www.ifla.org/publications/toolkit--libraries-and-the-un-post-2015-development-agenda</a:t>
            </a:r>
            <a:r>
              <a:rPr lang="en-US" altLang="en-US" sz="1800">
                <a:latin typeface="Arial" panose="020B0604020202020204" pitchFamily="34" charset="0"/>
              </a:rPr>
              <a:t> </a:t>
            </a:r>
          </a:p>
        </p:txBody>
      </p:sp>
    </p:spTree>
    <p:extLst>
      <p:ext uri="{BB962C8B-B14F-4D97-AF65-F5344CB8AC3E}">
        <p14:creationId xmlns:p14="http://schemas.microsoft.com/office/powerpoint/2010/main" val="3972061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1"/>
          <p:cNvSpPr>
            <a:spLocks noGrp="1"/>
          </p:cNvSpPr>
          <p:nvPr>
            <p:ph type="body" sz="quarter" idx="14"/>
          </p:nvPr>
        </p:nvSpPr>
        <p:spPr>
          <a:xfrm>
            <a:off x="1643063" y="884238"/>
            <a:ext cx="7143750" cy="615950"/>
          </a:xfrm>
          <a:ln w="9525"/>
          <a:extLst>
            <a:ext uri="{91240B29-F687-4F45-9708-019B960494DF}">
              <a14:hiddenLine xmlns:a14="http://schemas.microsoft.com/office/drawing/2010/main" w="9525" cap="flat">
                <a:solidFill>
                  <a:srgbClr val="000000"/>
                </a:solidFill>
                <a:miter lim="800000"/>
                <a:headEnd/>
                <a:tailEnd/>
              </a14:hiddenLine>
            </a:ext>
          </a:extLst>
        </p:spPr>
        <p:txBody>
          <a:bodyPr/>
          <a:lstStyle/>
          <a:p>
            <a:pPr marL="71438"/>
            <a:endParaRPr lang="en-US" altLang="en-US"/>
          </a:p>
        </p:txBody>
      </p:sp>
      <p:sp>
        <p:nvSpPr>
          <p:cNvPr id="21507" name="Text Placeholder 2"/>
          <p:cNvSpPr>
            <a:spLocks noGrp="1"/>
          </p:cNvSpPr>
          <p:nvPr>
            <p:ph type="body" sz="quarter" idx="13"/>
          </p:nvPr>
        </p:nvSpPr>
        <p:spPr>
          <a:xfrm>
            <a:off x="1643063" y="1714500"/>
            <a:ext cx="7081837" cy="4429125"/>
          </a:xfrm>
        </p:spPr>
        <p:txBody>
          <a:bodyPr/>
          <a:lstStyle/>
          <a:p>
            <a:endParaRPr lang="en-US" altLang="en-US"/>
          </a:p>
        </p:txBody>
      </p:sp>
      <p:pic>
        <p:nvPicPr>
          <p:cNvPr id="21508" name="Picture 4" descr="IFLA at U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8245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FullSizeRender-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0337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highlight>
                  <a:srgbClr val="FFFF00"/>
                </a:highlight>
              </a:rPr>
              <a:t>For trainers </a:t>
            </a:r>
          </a:p>
        </p:txBody>
      </p:sp>
      <p:sp>
        <p:nvSpPr>
          <p:cNvPr id="3" name="Content Placeholder 2"/>
          <p:cNvSpPr>
            <a:spLocks noGrp="1"/>
          </p:cNvSpPr>
          <p:nvPr>
            <p:ph idx="1"/>
          </p:nvPr>
        </p:nvSpPr>
        <p:spPr>
          <a:xfrm>
            <a:off x="235974" y="1825625"/>
            <a:ext cx="8908026" cy="4351338"/>
          </a:xfrm>
        </p:spPr>
        <p:txBody>
          <a:bodyPr/>
          <a:lstStyle/>
          <a:p>
            <a:r>
              <a:rPr lang="en-AU" dirty="0">
                <a:highlight>
                  <a:srgbClr val="FFFF00"/>
                </a:highlight>
              </a:rPr>
              <a:t>If you edit this file, please change the file name to show the region and the new date</a:t>
            </a:r>
          </a:p>
          <a:p>
            <a:pPr lvl="1"/>
            <a:r>
              <a:rPr lang="en-AU" dirty="0">
                <a:highlight>
                  <a:srgbClr val="FFFF00"/>
                </a:highlight>
              </a:rPr>
              <a:t>Delete the word [Master] from the file name</a:t>
            </a:r>
          </a:p>
          <a:p>
            <a:pPr lvl="1"/>
            <a:r>
              <a:rPr lang="en-AU" dirty="0">
                <a:highlight>
                  <a:srgbClr val="FFFF00"/>
                </a:highlight>
              </a:rPr>
              <a:t>Insert the region, </a:t>
            </a:r>
            <a:r>
              <a:rPr lang="en-AU" dirty="0" err="1">
                <a:highlight>
                  <a:srgbClr val="FFFF00"/>
                </a:highlight>
              </a:rPr>
              <a:t>eg</a:t>
            </a:r>
            <a:r>
              <a:rPr lang="en-AU" dirty="0">
                <a:highlight>
                  <a:srgbClr val="FFFF00"/>
                </a:highlight>
              </a:rPr>
              <a:t> Asia, Africa, Europe, LAC</a:t>
            </a:r>
          </a:p>
          <a:p>
            <a:pPr lvl="1"/>
            <a:r>
              <a:rPr lang="en-AU" dirty="0">
                <a:highlight>
                  <a:srgbClr val="FFFF00"/>
                </a:highlight>
              </a:rPr>
              <a:t>Change the date, using format YYYYMMDD</a:t>
            </a:r>
          </a:p>
          <a:p>
            <a:pPr lvl="1"/>
            <a:r>
              <a:rPr lang="en-AU" dirty="0">
                <a:highlight>
                  <a:srgbClr val="FFFF00"/>
                </a:highlight>
              </a:rPr>
              <a:t>Use underscore [ _ ] to link the elements of the file name</a:t>
            </a:r>
          </a:p>
          <a:p>
            <a:endParaRPr lang="en-AU" dirty="0">
              <a:highlight>
                <a:srgbClr val="FFFF00"/>
              </a:highlight>
            </a:endParaRPr>
          </a:p>
          <a:p>
            <a:pPr marL="0" indent="0" algn="ctr">
              <a:buNone/>
            </a:pPr>
            <a:r>
              <a:rPr lang="en-AU" sz="2500" dirty="0">
                <a:highlight>
                  <a:srgbClr val="FFFF00"/>
                </a:highlight>
              </a:rPr>
              <a:t>IFLA_IAP_Topic1B_IFLA_UN_Goal_16-10_[Region]_YYYYMMDD</a:t>
            </a:r>
          </a:p>
        </p:txBody>
      </p:sp>
    </p:spTree>
    <p:extLst>
      <p:ext uri="{BB962C8B-B14F-4D97-AF65-F5344CB8AC3E}">
        <p14:creationId xmlns:p14="http://schemas.microsoft.com/office/powerpoint/2010/main" val="3759552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Overview</a:t>
            </a:r>
          </a:p>
        </p:txBody>
      </p:sp>
      <p:sp>
        <p:nvSpPr>
          <p:cNvPr id="3" name="Content Placeholder 2"/>
          <p:cNvSpPr>
            <a:spLocks noGrp="1"/>
          </p:cNvSpPr>
          <p:nvPr>
            <p:ph idx="1"/>
          </p:nvPr>
        </p:nvSpPr>
        <p:spPr>
          <a:xfrm>
            <a:off x="471948" y="1690689"/>
            <a:ext cx="8377084" cy="4486274"/>
          </a:xfrm>
        </p:spPr>
        <p:txBody>
          <a:bodyPr>
            <a:normAutofit/>
          </a:bodyPr>
          <a:lstStyle/>
          <a:p>
            <a:r>
              <a:rPr lang="en-AU" dirty="0"/>
              <a:t>In Topic 1B, you are introduced to IFLA’s engagement with the UN to introduce Goal 16.10</a:t>
            </a:r>
          </a:p>
          <a:p>
            <a:r>
              <a:rPr lang="en-AU" dirty="0"/>
              <a:t>Option 1</a:t>
            </a:r>
          </a:p>
          <a:p>
            <a:pPr lvl="1"/>
            <a:r>
              <a:rPr lang="en-AU" dirty="0"/>
              <a:t>A link is provided to the video of a webinar, </a:t>
            </a:r>
            <a:br>
              <a:rPr lang="en-AU" dirty="0"/>
            </a:br>
            <a:r>
              <a:rPr lang="en-AU" dirty="0"/>
              <a:t>where Stuart Hamilton explains the journey </a:t>
            </a:r>
            <a:br>
              <a:rPr lang="en-AU" dirty="0"/>
            </a:br>
            <a:r>
              <a:rPr lang="en-AU" i="1" dirty="0" err="1"/>
              <a:t>eForum</a:t>
            </a:r>
            <a:r>
              <a:rPr lang="en-AU" i="1" dirty="0"/>
              <a:t> Webinar: Libraries, The Lyon Declaration and </a:t>
            </a:r>
            <a:br>
              <a:rPr lang="en-AU" i="1" dirty="0"/>
            </a:br>
            <a:r>
              <a:rPr lang="en-AU" i="1" dirty="0"/>
              <a:t>the Road to 2030</a:t>
            </a:r>
            <a:br>
              <a:rPr lang="en-AU" dirty="0"/>
            </a:br>
            <a:r>
              <a:rPr lang="en-AU" altLang="en-US" sz="2000" dirty="0">
                <a:hlinkClick r:id="rId2"/>
              </a:rPr>
              <a:t>https://www.youtube.com/watch?v=SXxR4T6_3KM</a:t>
            </a:r>
            <a:r>
              <a:rPr lang="en-AU" altLang="en-US" sz="2000" dirty="0"/>
              <a:t>  [24’51”] </a:t>
            </a:r>
            <a:endParaRPr lang="en-AU" sz="2000" dirty="0"/>
          </a:p>
          <a:p>
            <a:r>
              <a:rPr lang="en-AU" dirty="0"/>
              <a:t>Option 2</a:t>
            </a:r>
          </a:p>
          <a:p>
            <a:pPr lvl="1"/>
            <a:r>
              <a:rPr lang="en-AU" dirty="0"/>
              <a:t>The presentation includes the slides from the webinar for situations where it is not possible to watch the video</a:t>
            </a:r>
          </a:p>
        </p:txBody>
      </p:sp>
    </p:spTree>
    <p:extLst>
      <p:ext uri="{BB962C8B-B14F-4D97-AF65-F5344CB8AC3E}">
        <p14:creationId xmlns:p14="http://schemas.microsoft.com/office/powerpoint/2010/main" val="339516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p:cNvPicPr>
            <a:picLocks noChangeAspect="1" noChangeArrowheads="1"/>
          </p:cNvPicPr>
          <p:nvPr/>
        </p:nvPicPr>
        <p:blipFill>
          <a:blip r:embed="rId2">
            <a:extLst>
              <a:ext uri="{28A0092B-C50C-407E-A947-70E740481C1C}">
                <a14:useLocalDpi xmlns:a14="http://schemas.microsoft.com/office/drawing/2010/main" val="0"/>
              </a:ext>
            </a:extLst>
          </a:blip>
          <a:srcRect l="2826" t="18622" r="35187" b="10738"/>
          <a:stretch>
            <a:fillRect/>
          </a:stretch>
        </p:blipFill>
        <p:spPr bwMode="auto">
          <a:xfrm>
            <a:off x="539750" y="188913"/>
            <a:ext cx="82804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7"/>
          <p:cNvSpPr txBox="1">
            <a:spLocks noChangeArrowheads="1"/>
          </p:cNvSpPr>
          <p:nvPr/>
        </p:nvSpPr>
        <p:spPr bwMode="auto">
          <a:xfrm>
            <a:off x="539750" y="5965005"/>
            <a:ext cx="7127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AU" altLang="en-US" dirty="0">
                <a:hlinkClick r:id="rId3"/>
              </a:rPr>
              <a:t>https://www.youtube.com/watch?v=SXxR4T6_3KM</a:t>
            </a:r>
            <a:r>
              <a:rPr lang="en-AU" altLang="en-US" dirty="0"/>
              <a:t>  [24’51”] </a:t>
            </a:r>
          </a:p>
        </p:txBody>
      </p:sp>
    </p:spTree>
    <p:extLst>
      <p:ext uri="{BB962C8B-B14F-4D97-AF65-F5344CB8AC3E}">
        <p14:creationId xmlns:p14="http://schemas.microsoft.com/office/powerpoint/2010/main" val="3826869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If the recording is not available…</a:t>
            </a:r>
          </a:p>
        </p:txBody>
      </p:sp>
      <p:sp>
        <p:nvSpPr>
          <p:cNvPr id="3" name="Content Placeholder 2"/>
          <p:cNvSpPr>
            <a:spLocks noGrp="1"/>
          </p:cNvSpPr>
          <p:nvPr>
            <p:ph idx="1"/>
          </p:nvPr>
        </p:nvSpPr>
        <p:spPr/>
        <p:txBody>
          <a:bodyPr/>
          <a:lstStyle/>
          <a:p>
            <a:r>
              <a:rPr lang="en-AU" dirty="0"/>
              <a:t>Stuart Hamilton, Deputy Director of IFLA, explains the journey IFLA took to see Target 16.10 included in the SDGs</a:t>
            </a:r>
          </a:p>
          <a:p>
            <a:r>
              <a:rPr lang="en-AU" dirty="0"/>
              <a:t>The effort and persistence that was required to achieve this at the UN in New York</a:t>
            </a:r>
          </a:p>
          <a:p>
            <a:r>
              <a:rPr lang="en-AU" dirty="0"/>
              <a:t>Arguing that access to information is fundamental to better decision making, and beyond that, to ensure people have a better life</a:t>
            </a:r>
          </a:p>
          <a:p>
            <a:endParaRPr lang="en-AU" dirty="0"/>
          </a:p>
        </p:txBody>
      </p:sp>
    </p:spTree>
    <p:extLst>
      <p:ext uri="{BB962C8B-B14F-4D97-AF65-F5344CB8AC3E}">
        <p14:creationId xmlns:p14="http://schemas.microsoft.com/office/powerpoint/2010/main" val="1591573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FullSizeRender.jpg"/>
          <p:cNvPicPr>
            <a:picLocks noChangeAspect="1"/>
          </p:cNvPicPr>
          <p:nvPr/>
        </p:nvPicPr>
        <p:blipFill>
          <a:blip r:embed="rId3">
            <a:lum bright="-22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Subtitle 1"/>
          <p:cNvSpPr>
            <a:spLocks noGrp="1"/>
          </p:cNvSpPr>
          <p:nvPr>
            <p:ph type="subTitle" idx="1"/>
          </p:nvPr>
        </p:nvSpPr>
        <p:spPr>
          <a:xfrm>
            <a:off x="3048000" y="5410200"/>
            <a:ext cx="5857875" cy="642938"/>
          </a:xfrm>
        </p:spPr>
        <p:txBody>
          <a:bodyPr>
            <a:normAutofit fontScale="92500" lnSpcReduction="10000"/>
          </a:bodyPr>
          <a:lstStyle/>
          <a:p>
            <a:pPr algn="r"/>
            <a:r>
              <a:rPr lang="en-US" altLang="en-US" sz="1800">
                <a:solidFill>
                  <a:schemeClr val="bg1"/>
                </a:solidFill>
              </a:rPr>
              <a:t>Stuart Hamilton, </a:t>
            </a:r>
          </a:p>
          <a:p>
            <a:pPr algn="r"/>
            <a:r>
              <a:rPr lang="en-US" altLang="en-US" sz="1800">
                <a:solidFill>
                  <a:schemeClr val="bg1"/>
                </a:solidFill>
              </a:rPr>
              <a:t>IFLA Deputy Secretary General</a:t>
            </a:r>
          </a:p>
        </p:txBody>
      </p:sp>
      <p:sp>
        <p:nvSpPr>
          <p:cNvPr id="11268" name="Text Placeholder 2"/>
          <p:cNvSpPr>
            <a:spLocks noGrp="1"/>
          </p:cNvSpPr>
          <p:nvPr>
            <p:ph type="body" sz="quarter" idx="14"/>
          </p:nvPr>
        </p:nvSpPr>
        <p:spPr>
          <a:xfrm>
            <a:off x="0" y="381000"/>
            <a:ext cx="9144000" cy="1243013"/>
          </a:xfrm>
          <a:ln w="9525"/>
          <a:extLst>
            <a:ext uri="{91240B29-F687-4F45-9708-019B960494DF}">
              <a14:hiddenLine xmlns:a14="http://schemas.microsoft.com/office/drawing/2010/main" w="9525" cap="flat">
                <a:solidFill>
                  <a:srgbClr val="000000"/>
                </a:solidFill>
                <a:miter lim="800000"/>
                <a:headEnd/>
                <a:tailEnd/>
              </a14:hiddenLine>
            </a:ext>
          </a:extLst>
        </p:spPr>
        <p:txBody>
          <a:bodyPr/>
          <a:lstStyle/>
          <a:p>
            <a:pPr marL="71438"/>
            <a:r>
              <a:rPr lang="en-US" altLang="en-US">
                <a:solidFill>
                  <a:schemeClr val="bg1"/>
                </a:solidFill>
              </a:rPr>
              <a:t>Libraries, The Lyon Declaration </a:t>
            </a:r>
          </a:p>
          <a:p>
            <a:pPr marL="71438"/>
            <a:r>
              <a:rPr lang="en-US" altLang="en-US">
                <a:solidFill>
                  <a:schemeClr val="bg1"/>
                </a:solidFill>
              </a:rPr>
              <a:t>and the Road to 2030</a:t>
            </a:r>
          </a:p>
        </p:txBody>
      </p:sp>
      <p:pic>
        <p:nvPicPr>
          <p:cNvPr id="11269" name="Picture 4" descr="logo-ifla.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257800"/>
            <a:ext cx="11303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724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Placeholder 1"/>
          <p:cNvSpPr>
            <a:spLocks noGrp="1"/>
          </p:cNvSpPr>
          <p:nvPr>
            <p:ph type="body" sz="quarter" idx="14"/>
          </p:nvPr>
        </p:nvSpPr>
        <p:spPr>
          <a:xfrm>
            <a:off x="1643063" y="884238"/>
            <a:ext cx="7143750" cy="615950"/>
          </a:xfrm>
          <a:ln w="9525"/>
          <a:extLst>
            <a:ext uri="{91240B29-F687-4F45-9708-019B960494DF}">
              <a14:hiddenLine xmlns:a14="http://schemas.microsoft.com/office/drawing/2010/main" w="9525" cap="flat">
                <a:solidFill>
                  <a:srgbClr val="000000"/>
                </a:solidFill>
                <a:miter lim="800000"/>
                <a:headEnd/>
                <a:tailEnd/>
              </a14:hiddenLine>
            </a:ext>
          </a:extLst>
        </p:spPr>
        <p:txBody>
          <a:bodyPr/>
          <a:lstStyle/>
          <a:p>
            <a:pPr marL="71438"/>
            <a:r>
              <a:rPr lang="en-US" altLang="en-US"/>
              <a:t>Roadmap to Post-2015</a:t>
            </a:r>
          </a:p>
        </p:txBody>
      </p:sp>
      <p:sp>
        <p:nvSpPr>
          <p:cNvPr id="12291" name="Text Placeholder 2"/>
          <p:cNvSpPr>
            <a:spLocks noGrp="1"/>
          </p:cNvSpPr>
          <p:nvPr>
            <p:ph type="body" sz="quarter" idx="13"/>
          </p:nvPr>
        </p:nvSpPr>
        <p:spPr>
          <a:xfrm>
            <a:off x="1643063" y="1714500"/>
            <a:ext cx="7081837" cy="4429125"/>
          </a:xfrm>
        </p:spPr>
        <p:txBody>
          <a:bodyPr/>
          <a:lstStyle/>
          <a:p>
            <a:r>
              <a:rPr lang="en-US" altLang="en-US" sz="1700"/>
              <a:t>Rio+20 </a:t>
            </a:r>
            <a:r>
              <a:rPr lang="en-GB" altLang="en-US" sz="1700"/>
              <a:t>UN Conference on Sustainable Development (2012)</a:t>
            </a:r>
          </a:p>
          <a:p>
            <a:pPr lvl="1"/>
            <a:r>
              <a:rPr lang="en-GB" altLang="en-US" sz="1700">
                <a:ea typeface="ＭＳ Ｐゴシック" panose="020B0600070205080204" pitchFamily="34" charset="-128"/>
              </a:rPr>
              <a:t>Outcome: ‘The Future We Want’ (June)</a:t>
            </a:r>
          </a:p>
          <a:p>
            <a:r>
              <a:rPr lang="en-GB" altLang="en-US" sz="1700"/>
              <a:t>UN Secretary General’s High Level Panel (2013)</a:t>
            </a:r>
          </a:p>
          <a:p>
            <a:pPr lvl="1"/>
            <a:r>
              <a:rPr lang="en-GB" altLang="en-US" sz="1700">
                <a:ea typeface="ＭＳ Ｐゴシック" panose="020B0600070205080204" pitchFamily="34" charset="-128"/>
              </a:rPr>
              <a:t>Outcome: Report inc. ‘The Data Revolution’ (May)</a:t>
            </a:r>
          </a:p>
          <a:p>
            <a:r>
              <a:rPr lang="en-GB" altLang="en-US" sz="1700"/>
              <a:t>Open Working Group on Sustainable Development Goals (2014)</a:t>
            </a:r>
          </a:p>
          <a:p>
            <a:pPr lvl="1"/>
            <a:r>
              <a:rPr lang="en-GB" altLang="en-US" sz="1700">
                <a:ea typeface="ＭＳ Ｐゴシック" panose="020B0600070205080204" pitchFamily="34" charset="-128"/>
              </a:rPr>
              <a:t>Outcome: Draft SDGs (September)</a:t>
            </a:r>
          </a:p>
          <a:p>
            <a:r>
              <a:rPr lang="en-GB" altLang="en-US" sz="1700"/>
              <a:t>UN General Assembly (2014)</a:t>
            </a:r>
          </a:p>
          <a:p>
            <a:pPr lvl="1"/>
            <a:r>
              <a:rPr lang="en-GB" altLang="en-US" sz="1700">
                <a:ea typeface="ＭＳ Ｐゴシック" panose="020B0600070205080204" pitchFamily="34" charset="-128"/>
              </a:rPr>
              <a:t>Outcome: Secretary General’s Synthesis Report (December)</a:t>
            </a:r>
          </a:p>
          <a:p>
            <a:r>
              <a:rPr lang="en-GB" altLang="en-US" sz="1700"/>
              <a:t>Inter-Governmental Negotiations (2015)</a:t>
            </a:r>
          </a:p>
          <a:p>
            <a:pPr lvl="1"/>
            <a:r>
              <a:rPr lang="en-GB" altLang="en-US" sz="1700">
                <a:ea typeface="ＭＳ Ｐゴシック" panose="020B0600070205080204" pitchFamily="34" charset="-128"/>
              </a:rPr>
              <a:t>Outcome: Zero Draft Post-2015 Framework Document (June)</a:t>
            </a:r>
          </a:p>
          <a:p>
            <a:r>
              <a:rPr lang="en-GB" altLang="en-US" sz="1700"/>
              <a:t>Post-2015 Development Summit (2015)</a:t>
            </a:r>
          </a:p>
          <a:p>
            <a:pPr lvl="1"/>
            <a:r>
              <a:rPr lang="en-GB" altLang="en-US" sz="1700">
                <a:ea typeface="ＭＳ Ｐゴシック" panose="020B0600070205080204" pitchFamily="34" charset="-128"/>
              </a:rPr>
              <a:t>Outcome: Post-2015 Development Framework: Declaration, SDGs, Means of Implementation, Monitoring and Accountability (September)</a:t>
            </a:r>
          </a:p>
          <a:p>
            <a:endParaRPr lang="en-GB" altLang="en-US" sz="1600"/>
          </a:p>
          <a:p>
            <a:endParaRPr lang="en-US" altLang="en-US"/>
          </a:p>
          <a:p>
            <a:endParaRPr lang="en-US" altLang="en-US"/>
          </a:p>
        </p:txBody>
      </p:sp>
    </p:spTree>
    <p:extLst>
      <p:ext uri="{BB962C8B-B14F-4D97-AF65-F5344CB8AC3E}">
        <p14:creationId xmlns:p14="http://schemas.microsoft.com/office/powerpoint/2010/main" val="3417095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14933633576_741c670657_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7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2"/>
          <p:cNvSpPr txBox="1">
            <a:spLocks noChangeArrowheads="1"/>
          </p:cNvSpPr>
          <p:nvPr/>
        </p:nvSpPr>
        <p:spPr bwMode="auto">
          <a:xfrm>
            <a:off x="342900" y="6172200"/>
            <a:ext cx="845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800">
                <a:latin typeface="Arial" panose="020B0604020202020204" pitchFamily="34" charset="0"/>
              </a:rPr>
              <a:t>Launch of the Lyon Declaration on Access to Information and Development, </a:t>
            </a:r>
          </a:p>
          <a:p>
            <a:pPr algn="r" eaLnBrk="1" hangingPunct="1">
              <a:spcBef>
                <a:spcPct val="0"/>
              </a:spcBef>
              <a:buFontTx/>
              <a:buNone/>
            </a:pPr>
            <a:r>
              <a:rPr lang="en-US" altLang="en-US" sz="1800">
                <a:latin typeface="Arial" panose="020B0604020202020204" pitchFamily="34" charset="0"/>
              </a:rPr>
              <a:t>Lyon WLIC, August 2014</a:t>
            </a:r>
          </a:p>
        </p:txBody>
      </p:sp>
    </p:spTree>
    <p:extLst>
      <p:ext uri="{BB962C8B-B14F-4D97-AF65-F5344CB8AC3E}">
        <p14:creationId xmlns:p14="http://schemas.microsoft.com/office/powerpoint/2010/main" val="2956978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1"/>
          <p:cNvSpPr>
            <a:spLocks noGrp="1"/>
          </p:cNvSpPr>
          <p:nvPr>
            <p:ph type="body" sz="quarter" idx="14"/>
          </p:nvPr>
        </p:nvSpPr>
        <p:spPr>
          <a:xfrm>
            <a:off x="1643063" y="884238"/>
            <a:ext cx="7143750" cy="554037"/>
          </a:xfrm>
          <a:ln w="9525"/>
          <a:extLst>
            <a:ext uri="{91240B29-F687-4F45-9708-019B960494DF}">
              <a14:hiddenLine xmlns:a14="http://schemas.microsoft.com/office/drawing/2010/main" w="9525" cap="flat">
                <a:solidFill>
                  <a:srgbClr val="000000"/>
                </a:solidFill>
                <a:miter lim="800000"/>
                <a:headEnd/>
                <a:tailEnd/>
              </a14:hiddenLine>
            </a:ext>
          </a:extLst>
        </p:spPr>
        <p:txBody>
          <a:bodyPr/>
          <a:lstStyle/>
          <a:p>
            <a:pPr marL="71438"/>
            <a:r>
              <a:rPr lang="en-GB" altLang="en-US" sz="3000"/>
              <a:t>What does the Lyon Declaration ask for?</a:t>
            </a:r>
          </a:p>
        </p:txBody>
      </p:sp>
      <p:sp>
        <p:nvSpPr>
          <p:cNvPr id="15363" name="Text Placeholder 2"/>
          <p:cNvSpPr>
            <a:spLocks noGrp="1"/>
          </p:cNvSpPr>
          <p:nvPr>
            <p:ph type="body" sz="quarter" idx="13"/>
          </p:nvPr>
        </p:nvSpPr>
        <p:spPr>
          <a:xfrm>
            <a:off x="1643063" y="1714500"/>
            <a:ext cx="7081837" cy="4429125"/>
          </a:xfrm>
        </p:spPr>
        <p:txBody>
          <a:bodyPr/>
          <a:lstStyle/>
          <a:p>
            <a:pPr marL="0" indent="0">
              <a:buFont typeface="Arial" panose="020B0604020202020204" pitchFamily="34" charset="0"/>
              <a:buNone/>
            </a:pPr>
            <a:r>
              <a:rPr lang="en-US" altLang="en-US" sz="1600"/>
              <a:t>6. We call on Member States of the United Nations to acknowledge that access to information, and the skills to use it effectively, are required for sustainable development, and ensure that this is recognised in the post-2015 development agenda by:</a:t>
            </a:r>
          </a:p>
          <a:p>
            <a:pPr marL="800100" lvl="1" indent="-342900">
              <a:buFont typeface="Calibri" panose="020F0502020204030204" pitchFamily="34" charset="0"/>
              <a:buAutoNum type="alphaLcParenR"/>
            </a:pPr>
            <a:r>
              <a:rPr lang="en-US" altLang="en-US" sz="1600">
                <a:ea typeface="ＭＳ Ｐゴシック" panose="020B0600070205080204" pitchFamily="34" charset="-128"/>
              </a:rPr>
              <a:t>Acknowledging the public's right to access information and data, while respecting the right to individual privacy.</a:t>
            </a:r>
          </a:p>
          <a:p>
            <a:pPr marL="800100" lvl="1" indent="-342900">
              <a:buFont typeface="Calibri" panose="020F0502020204030204" pitchFamily="34" charset="0"/>
              <a:buAutoNum type="alphaLcParenR"/>
            </a:pPr>
            <a:r>
              <a:rPr lang="en-US" altLang="en-US" sz="1600">
                <a:ea typeface="ＭＳ Ｐゴシック" panose="020B0600070205080204" pitchFamily="34" charset="-128"/>
              </a:rPr>
              <a:t>Recognising the important role of local authorities, information intermediaries and infrastructure such as ICTs and an open Internet as a means of implementation.</a:t>
            </a:r>
          </a:p>
          <a:p>
            <a:pPr marL="800100" lvl="1" indent="-342900">
              <a:buFont typeface="Calibri" panose="020F0502020204030204" pitchFamily="34" charset="0"/>
              <a:buAutoNum type="alphaLcParenR"/>
            </a:pPr>
            <a:r>
              <a:rPr lang="en-US" altLang="en-US" sz="1600">
                <a:ea typeface="ＭＳ Ｐゴシック" panose="020B0600070205080204" pitchFamily="34" charset="-128"/>
              </a:rPr>
              <a:t>Adopting policy, standards and legislation to ensure the continued funding, integrity, preservation and provision of information by governments, and access by people.</a:t>
            </a:r>
          </a:p>
          <a:p>
            <a:pPr marL="800100" lvl="1" indent="-342900">
              <a:buFont typeface="Calibri" panose="020F0502020204030204" pitchFamily="34" charset="0"/>
              <a:buAutoNum type="alphaLcParenR"/>
            </a:pPr>
            <a:r>
              <a:rPr lang="en-US" altLang="en-US" sz="1600">
                <a:ea typeface="ＭＳ Ｐゴシック" panose="020B0600070205080204" pitchFamily="34" charset="-128"/>
              </a:rPr>
              <a:t>Developing targets and indicators that enable measurement of the impact of access to information and data and reporting on progress during each year of the goals in a Development and Access to Information (DA2I) report.</a:t>
            </a:r>
          </a:p>
          <a:p>
            <a:pPr marL="0" indent="0"/>
            <a:endParaRPr lang="en-GB" altLang="en-US"/>
          </a:p>
        </p:txBody>
      </p:sp>
    </p:spTree>
    <p:extLst>
      <p:ext uri="{BB962C8B-B14F-4D97-AF65-F5344CB8AC3E}">
        <p14:creationId xmlns:p14="http://schemas.microsoft.com/office/powerpoint/2010/main" val="19855409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TotalTime>
  <Words>1510</Words>
  <Application>Microsoft Office PowerPoint</Application>
  <PresentationFormat>On-screen Show (4:3)</PresentationFormat>
  <Paragraphs>121</Paragraphs>
  <Slides>16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Century Gothic</vt:lpstr>
      <vt:lpstr>Minion Pro</vt:lpstr>
      <vt:lpstr>Office Theme</vt:lpstr>
      <vt:lpstr>PowerPoint Presentation</vt:lpstr>
      <vt:lpstr>For trainers </vt:lpstr>
      <vt:lpstr>Overview</vt:lpstr>
      <vt:lpstr>PowerPoint Presentation</vt:lpstr>
      <vt:lpstr>If the recording is not available…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Wyber</dc:creator>
  <cp:lastModifiedBy>Stephen Wyber</cp:lastModifiedBy>
  <cp:revision>4</cp:revision>
  <dcterms:created xsi:type="dcterms:W3CDTF">2021-01-26T13:55:09Z</dcterms:created>
  <dcterms:modified xsi:type="dcterms:W3CDTF">2021-01-26T13:57:55Z</dcterms:modified>
</cp:coreProperties>
</file>